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82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4.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6-6.svg"/><Relationship Id="rId12" Type="http://schemas.openxmlformats.org/officeDocument/2006/relationships/image" Target="../media/image-6-1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3.svg"/><Relationship Id="rId15" Type="http://schemas.openxmlformats.org/officeDocument/2006/relationships/image" Target="../media/image-6-15.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6-9.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Azure Banking Data Platform Modernization</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End-to-End Architecture: Ingestion, Modeling, Analytics &amp; Real-Time Fraud Detection</a:t>
            </a:r>
            <a:endParaRPr lang="en-US" sz="1750" dirty="0"/>
          </a:p>
        </p:txBody>
      </p:sp>
      <p:sp>
        <p:nvSpPr>
          <p:cNvPr id="5" name="TextBox 4"/>
          <p:cNvSpPr txBox="1"/>
          <p:nvPr/>
        </p:nvSpPr>
        <p:spPr>
          <a:xfrm>
            <a:off x="6268825" y="-414779"/>
            <a:ext cx="45719" cy="369332"/>
          </a:xfrm>
          <a:prstGeom prst="rect">
            <a:avLst/>
          </a:prstGeom>
          <a:noFill/>
        </p:spPr>
        <p:txBody>
          <a:bodyPr wrap="square" rtlCol="0">
            <a:spAutoFit/>
          </a:bodyPr>
          <a:lstStyle/>
          <a:p>
            <a:endParaRPr lang="en-IN" dirty="0"/>
          </a:p>
        </p:txBody>
      </p:sp>
      <p:sp>
        <p:nvSpPr>
          <p:cNvPr id="6" name="TextBox 5"/>
          <p:cNvSpPr txBox="1"/>
          <p:nvPr/>
        </p:nvSpPr>
        <p:spPr>
          <a:xfrm flipH="1">
            <a:off x="5401558" y="5938886"/>
            <a:ext cx="2948652" cy="523220"/>
          </a:xfrm>
          <a:prstGeom prst="rect">
            <a:avLst/>
          </a:prstGeom>
          <a:noFill/>
        </p:spPr>
        <p:txBody>
          <a:bodyPr wrap="square" rtlCol="0">
            <a:spAutoFit/>
          </a:bodyPr>
          <a:lstStyle/>
          <a:p>
            <a:r>
              <a:rPr lang="en-IN" sz="2800" dirty="0" smtClean="0"/>
              <a:t>Mayur S Karkera</a:t>
            </a:r>
            <a:endParaRPr lang="en-I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6280" y="1249680"/>
            <a:ext cx="6845022" cy="543639"/>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Impact &amp; Operational Excellence</a:t>
            </a:r>
            <a:endParaRPr lang="en-US" sz="3400" dirty="0"/>
          </a:p>
        </p:txBody>
      </p:sp>
      <p:sp>
        <p:nvSpPr>
          <p:cNvPr id="4" name="Text 1"/>
          <p:cNvSpPr/>
          <p:nvPr/>
        </p:nvSpPr>
        <p:spPr>
          <a:xfrm>
            <a:off x="716280" y="2141101"/>
            <a:ext cx="2425541" cy="574000"/>
          </a:xfrm>
          <a:prstGeom prst="rect">
            <a:avLst/>
          </a:prstGeom>
          <a:noFill/>
          <a:ln/>
        </p:spPr>
        <p:txBody>
          <a:bodyPr wrap="none" lIns="0" tIns="0" rIns="0" bIns="0" rtlCol="0" anchor="t"/>
          <a:lstStyle/>
          <a:p>
            <a:pPr marL="0" indent="0" algn="ctr">
              <a:lnSpc>
                <a:spcPts val="4500"/>
              </a:lnSpc>
              <a:buNone/>
            </a:pPr>
            <a:r>
              <a:rPr lang="en-US" sz="4500" b="1" dirty="0">
                <a:solidFill>
                  <a:srgbClr val="272525"/>
                </a:solidFill>
                <a:latin typeface="Inter Bold" pitchFamily="34" charset="0"/>
                <a:ea typeface="Inter Bold" pitchFamily="34" charset="-122"/>
                <a:cs typeface="Inter Bold" pitchFamily="34" charset="-120"/>
              </a:rPr>
              <a:t>40%</a:t>
            </a:r>
            <a:endParaRPr lang="en-US" sz="4500" dirty="0">
              <a:latin typeface="Inter Bold"/>
            </a:endParaRPr>
          </a:p>
        </p:txBody>
      </p:sp>
      <p:sp>
        <p:nvSpPr>
          <p:cNvPr id="5" name="Text 2"/>
          <p:cNvSpPr/>
          <p:nvPr/>
        </p:nvSpPr>
        <p:spPr>
          <a:xfrm>
            <a:off x="841772" y="2932390"/>
            <a:ext cx="2174438" cy="271701"/>
          </a:xfrm>
          <a:prstGeom prst="rect">
            <a:avLst/>
          </a:prstGeom>
          <a:noFill/>
          <a:ln/>
        </p:spPr>
        <p:txBody>
          <a:bodyPr wrap="none" lIns="0" tIns="0" rIns="0" bIns="0" rtlCol="0" anchor="t"/>
          <a:lstStyle/>
          <a:p>
            <a:pPr marL="0" indent="0" algn="ctr">
              <a:lnSpc>
                <a:spcPts val="2100"/>
              </a:lnSpc>
              <a:buNone/>
            </a:pPr>
            <a:r>
              <a:rPr lang="en-US" sz="1700" b="1" dirty="0">
                <a:solidFill>
                  <a:srgbClr val="272525"/>
                </a:solidFill>
                <a:latin typeface="Inter Bold" pitchFamily="34" charset="0"/>
                <a:ea typeface="Inter Bold" pitchFamily="34" charset="-122"/>
                <a:cs typeface="Inter Bold" pitchFamily="34" charset="-120"/>
              </a:rPr>
              <a:t>Latency Reduction</a:t>
            </a:r>
            <a:endParaRPr lang="en-US" sz="1700" dirty="0"/>
          </a:p>
        </p:txBody>
      </p:sp>
      <p:sp>
        <p:nvSpPr>
          <p:cNvPr id="6" name="Text 3"/>
          <p:cNvSpPr/>
          <p:nvPr/>
        </p:nvSpPr>
        <p:spPr>
          <a:xfrm>
            <a:off x="716280" y="3308390"/>
            <a:ext cx="2425541" cy="556498"/>
          </a:xfrm>
          <a:prstGeom prst="rect">
            <a:avLst/>
          </a:prstGeom>
          <a:noFill/>
          <a:ln/>
        </p:spPr>
        <p:txBody>
          <a:bodyPr wrap="square" lIns="0" tIns="0" rIns="0" bIns="0" rtlCol="0" anchor="t"/>
          <a:lstStyle/>
          <a:p>
            <a:pPr marL="0" indent="0" algn="ctr">
              <a:lnSpc>
                <a:spcPts val="2150"/>
              </a:lnSpc>
              <a:buNone/>
            </a:pPr>
            <a:r>
              <a:rPr lang="en-US" sz="1350" dirty="0">
                <a:solidFill>
                  <a:srgbClr val="272525"/>
                </a:solidFill>
                <a:latin typeface="Inter Bold"/>
                <a:ea typeface="Inter Bold"/>
                <a:cs typeface="Inter" pitchFamily="34" charset="-120"/>
              </a:rPr>
              <a:t>Reporting time decreased from hours to minutes</a:t>
            </a:r>
            <a:endParaRPr lang="en-US" sz="1350" dirty="0"/>
          </a:p>
        </p:txBody>
      </p:sp>
      <p:sp>
        <p:nvSpPr>
          <p:cNvPr id="7" name="Text 4"/>
          <p:cNvSpPr/>
          <p:nvPr/>
        </p:nvSpPr>
        <p:spPr>
          <a:xfrm>
            <a:off x="3359229" y="2141101"/>
            <a:ext cx="2425541" cy="574000"/>
          </a:xfrm>
          <a:prstGeom prst="rect">
            <a:avLst/>
          </a:prstGeom>
          <a:noFill/>
          <a:ln/>
        </p:spPr>
        <p:txBody>
          <a:bodyPr wrap="none" lIns="0" tIns="0" rIns="0" bIns="0" rtlCol="0" anchor="t"/>
          <a:lstStyle/>
          <a:p>
            <a:pPr marL="0" indent="0" algn="ctr">
              <a:lnSpc>
                <a:spcPts val="4500"/>
              </a:lnSpc>
              <a:buNone/>
            </a:pPr>
            <a:r>
              <a:rPr lang="en-US" sz="4500" b="1" dirty="0">
                <a:solidFill>
                  <a:srgbClr val="272525"/>
                </a:solidFill>
                <a:latin typeface="Inter Bold" pitchFamily="34" charset="0"/>
                <a:ea typeface="Inter Bold" pitchFamily="34" charset="-122"/>
                <a:cs typeface="Inter Bold" pitchFamily="34" charset="-120"/>
              </a:rPr>
              <a:t>100%</a:t>
            </a:r>
            <a:endParaRPr lang="en-US" sz="4500" dirty="0">
              <a:latin typeface="Inter Bold"/>
            </a:endParaRPr>
          </a:p>
        </p:txBody>
      </p:sp>
      <p:sp>
        <p:nvSpPr>
          <p:cNvPr id="8" name="Text 5"/>
          <p:cNvSpPr/>
          <p:nvPr/>
        </p:nvSpPr>
        <p:spPr>
          <a:xfrm>
            <a:off x="3469124" y="2932390"/>
            <a:ext cx="2205752" cy="271701"/>
          </a:xfrm>
          <a:prstGeom prst="rect">
            <a:avLst/>
          </a:prstGeom>
          <a:noFill/>
          <a:ln/>
        </p:spPr>
        <p:txBody>
          <a:bodyPr wrap="none" lIns="0" tIns="0" rIns="0" bIns="0" rtlCol="0" anchor="t"/>
          <a:lstStyle/>
          <a:p>
            <a:pPr marL="0" indent="0" algn="ctr">
              <a:lnSpc>
                <a:spcPts val="2100"/>
              </a:lnSpc>
              <a:buNone/>
            </a:pPr>
            <a:r>
              <a:rPr lang="en-US" sz="1700" b="1" dirty="0">
                <a:solidFill>
                  <a:srgbClr val="272525"/>
                </a:solidFill>
                <a:latin typeface="Inter Bold" pitchFamily="34" charset="0"/>
                <a:ea typeface="Inter Bold" pitchFamily="34" charset="-122"/>
                <a:cs typeface="Inter Bold" pitchFamily="34" charset="-120"/>
              </a:rPr>
              <a:t>Real-Time Capability</a:t>
            </a:r>
            <a:endParaRPr lang="en-US" sz="1700" dirty="0"/>
          </a:p>
        </p:txBody>
      </p:sp>
      <p:sp>
        <p:nvSpPr>
          <p:cNvPr id="9" name="Text 6"/>
          <p:cNvSpPr/>
          <p:nvPr/>
        </p:nvSpPr>
        <p:spPr>
          <a:xfrm>
            <a:off x="3359229" y="3308390"/>
            <a:ext cx="2425541" cy="556498"/>
          </a:xfrm>
          <a:prstGeom prst="rect">
            <a:avLst/>
          </a:prstGeom>
          <a:noFill/>
          <a:ln/>
        </p:spPr>
        <p:txBody>
          <a:bodyPr wrap="square" lIns="0" tIns="0" rIns="0" bIns="0" rtlCol="0" anchor="t"/>
          <a:lstStyle/>
          <a:p>
            <a:pPr marL="0" indent="0" algn="ctr">
              <a:lnSpc>
                <a:spcPts val="2150"/>
              </a:lnSpc>
              <a:buNone/>
            </a:pPr>
            <a:r>
              <a:rPr lang="en-US" sz="1350" dirty="0">
                <a:solidFill>
                  <a:srgbClr val="272525"/>
                </a:solidFill>
                <a:latin typeface="Inter Bold"/>
                <a:ea typeface="Inter Bold"/>
                <a:cs typeface="Inter" pitchFamily="34" charset="-120"/>
              </a:rPr>
              <a:t>Fraud detection now operational in milliseconds</a:t>
            </a:r>
            <a:endParaRPr lang="en-US" sz="1350" dirty="0"/>
          </a:p>
        </p:txBody>
      </p:sp>
      <p:sp>
        <p:nvSpPr>
          <p:cNvPr id="10" name="Text 7"/>
          <p:cNvSpPr/>
          <p:nvPr/>
        </p:nvSpPr>
        <p:spPr>
          <a:xfrm>
            <a:off x="6002179" y="2141101"/>
            <a:ext cx="2425541" cy="574000"/>
          </a:xfrm>
          <a:prstGeom prst="rect">
            <a:avLst/>
          </a:prstGeom>
          <a:noFill/>
          <a:ln/>
        </p:spPr>
        <p:txBody>
          <a:bodyPr wrap="none" lIns="0" tIns="0" rIns="0" bIns="0" rtlCol="0" anchor="t"/>
          <a:lstStyle/>
          <a:p>
            <a:pPr marL="0" indent="0" algn="ctr">
              <a:lnSpc>
                <a:spcPts val="4500"/>
              </a:lnSpc>
              <a:buNone/>
            </a:pPr>
            <a:r>
              <a:rPr lang="en-US" sz="4500" b="1" dirty="0">
                <a:solidFill>
                  <a:srgbClr val="272525"/>
                </a:solidFill>
                <a:latin typeface="Inter Bold" pitchFamily="34" charset="0"/>
                <a:ea typeface="Inter Bold" pitchFamily="34" charset="-122"/>
                <a:cs typeface="Inter Bold" pitchFamily="34" charset="-120"/>
              </a:rPr>
              <a:t>99.9%</a:t>
            </a:r>
            <a:endParaRPr lang="en-US" sz="4500" dirty="0">
              <a:latin typeface="Inter Bold"/>
            </a:endParaRPr>
          </a:p>
        </p:txBody>
      </p:sp>
      <p:sp>
        <p:nvSpPr>
          <p:cNvPr id="11" name="Text 8"/>
          <p:cNvSpPr/>
          <p:nvPr/>
        </p:nvSpPr>
        <p:spPr>
          <a:xfrm>
            <a:off x="6127671" y="2932390"/>
            <a:ext cx="2174438" cy="271701"/>
          </a:xfrm>
          <a:prstGeom prst="rect">
            <a:avLst/>
          </a:prstGeom>
          <a:noFill/>
          <a:ln/>
        </p:spPr>
        <p:txBody>
          <a:bodyPr wrap="none" lIns="0" tIns="0" rIns="0" bIns="0" rtlCol="0" anchor="t"/>
          <a:lstStyle/>
          <a:p>
            <a:pPr marL="0" indent="0" algn="ctr">
              <a:lnSpc>
                <a:spcPts val="2100"/>
              </a:lnSpc>
              <a:buNone/>
            </a:pPr>
            <a:r>
              <a:rPr lang="en-US" sz="1700" b="1" dirty="0">
                <a:solidFill>
                  <a:srgbClr val="272525"/>
                </a:solidFill>
                <a:latin typeface="Inter Bold" pitchFamily="34" charset="0"/>
                <a:ea typeface="Inter Bold" pitchFamily="34" charset="-122"/>
                <a:cs typeface="Inter Bold" pitchFamily="34" charset="-120"/>
              </a:rPr>
              <a:t>System Uptime</a:t>
            </a:r>
            <a:endParaRPr lang="en-US" sz="1700" dirty="0"/>
          </a:p>
        </p:txBody>
      </p:sp>
      <p:sp>
        <p:nvSpPr>
          <p:cNvPr id="12" name="Text 9"/>
          <p:cNvSpPr/>
          <p:nvPr/>
        </p:nvSpPr>
        <p:spPr>
          <a:xfrm>
            <a:off x="6002179" y="3308390"/>
            <a:ext cx="2425541" cy="556498"/>
          </a:xfrm>
          <a:prstGeom prst="rect">
            <a:avLst/>
          </a:prstGeom>
          <a:noFill/>
          <a:ln/>
        </p:spPr>
        <p:txBody>
          <a:bodyPr wrap="square" lIns="0" tIns="0" rIns="0" bIns="0" rtlCol="0" anchor="t"/>
          <a:lstStyle/>
          <a:p>
            <a:pPr marL="0" indent="0" algn="ctr">
              <a:lnSpc>
                <a:spcPts val="2150"/>
              </a:lnSpc>
              <a:buNone/>
            </a:pPr>
            <a:r>
              <a:rPr lang="en-US" sz="1350" dirty="0">
                <a:solidFill>
                  <a:srgbClr val="272525"/>
                </a:solidFill>
                <a:latin typeface="Inter Bold"/>
                <a:ea typeface="Inter Bold"/>
                <a:cs typeface="Inter" pitchFamily="34" charset="-120"/>
              </a:rPr>
              <a:t>Cloud-native architecture ensures reliability</a:t>
            </a:r>
            <a:endParaRPr lang="en-US" sz="1350" dirty="0"/>
          </a:p>
        </p:txBody>
      </p:sp>
      <p:sp>
        <p:nvSpPr>
          <p:cNvPr id="13" name="Text 10"/>
          <p:cNvSpPr/>
          <p:nvPr/>
        </p:nvSpPr>
        <p:spPr>
          <a:xfrm>
            <a:off x="716280" y="4234458"/>
            <a:ext cx="2174438" cy="271701"/>
          </a:xfrm>
          <a:prstGeom prst="rect">
            <a:avLst/>
          </a:prstGeom>
          <a:noFill/>
          <a:ln/>
        </p:spPr>
        <p:txBody>
          <a:bodyPr wrap="none" lIns="0" tIns="0" rIns="0" bIns="0" rtlCol="0" anchor="t"/>
          <a:lstStyle/>
          <a:p>
            <a:pPr marL="0" indent="0" algn="l">
              <a:lnSpc>
                <a:spcPts val="2100"/>
              </a:lnSpc>
              <a:buNone/>
            </a:pPr>
            <a:r>
              <a:rPr lang="en-US" sz="1700" b="1" dirty="0">
                <a:solidFill>
                  <a:srgbClr val="000000"/>
                </a:solidFill>
                <a:latin typeface="Inter Bold" pitchFamily="34" charset="0"/>
                <a:ea typeface="Inter Bold" pitchFamily="34" charset="-122"/>
                <a:cs typeface="Inter Bold" pitchFamily="34" charset="-120"/>
              </a:rPr>
              <a:t>Power BI Analytics</a:t>
            </a:r>
            <a:endParaRPr lang="en-US" sz="1700" dirty="0">
              <a:latin typeface="Inter Bold"/>
            </a:endParaRPr>
          </a:p>
        </p:txBody>
      </p:sp>
      <p:sp>
        <p:nvSpPr>
          <p:cNvPr id="14" name="Text 11"/>
          <p:cNvSpPr/>
          <p:nvPr/>
        </p:nvSpPr>
        <p:spPr>
          <a:xfrm>
            <a:off x="716280" y="4680109"/>
            <a:ext cx="3643551" cy="1391245"/>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Bold"/>
                <a:ea typeface="Inter Bold"/>
                <a:cs typeface="Inter" pitchFamily="34" charset="-120"/>
              </a:rPr>
              <a:t>Interactive dashboards deliver branch performance metrics, fraud trends, and customer insights. Business users access real-time data with intuitive visualizations updated continuously.</a:t>
            </a:r>
            <a:endParaRPr lang="en-US" sz="1350" dirty="0">
              <a:latin typeface="Inter Bold"/>
            </a:endParaRPr>
          </a:p>
        </p:txBody>
      </p:sp>
      <p:sp>
        <p:nvSpPr>
          <p:cNvPr id="15" name="Text 12"/>
          <p:cNvSpPr/>
          <p:nvPr/>
        </p:nvSpPr>
        <p:spPr>
          <a:xfrm>
            <a:off x="4791789" y="4234458"/>
            <a:ext cx="2174438" cy="271701"/>
          </a:xfrm>
          <a:prstGeom prst="rect">
            <a:avLst/>
          </a:prstGeom>
          <a:noFill/>
          <a:ln/>
        </p:spPr>
        <p:txBody>
          <a:bodyPr wrap="none" lIns="0" tIns="0" rIns="0" bIns="0" rtlCol="0" anchor="t"/>
          <a:lstStyle/>
          <a:p>
            <a:pPr marL="0" indent="0" algn="l">
              <a:lnSpc>
                <a:spcPts val="2100"/>
              </a:lnSpc>
              <a:buNone/>
            </a:pPr>
            <a:r>
              <a:rPr lang="en-US" sz="1700" b="1" dirty="0">
                <a:solidFill>
                  <a:srgbClr val="000000"/>
                </a:solidFill>
                <a:latin typeface="Inter Bold" pitchFamily="34" charset="0"/>
                <a:ea typeface="Inter Bold" pitchFamily="34" charset="-122"/>
                <a:cs typeface="Inter Bold" pitchFamily="34" charset="-120"/>
              </a:rPr>
              <a:t>CI/CD Automation</a:t>
            </a:r>
            <a:endParaRPr lang="en-US" sz="1700" dirty="0"/>
          </a:p>
        </p:txBody>
      </p:sp>
      <p:sp>
        <p:nvSpPr>
          <p:cNvPr id="16" name="Text 13"/>
          <p:cNvSpPr/>
          <p:nvPr/>
        </p:nvSpPr>
        <p:spPr>
          <a:xfrm>
            <a:off x="4791789" y="4680109"/>
            <a:ext cx="3643551" cy="1391245"/>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Bold"/>
                <a:ea typeface="Inter Bold"/>
                <a:cs typeface="Inter" pitchFamily="34" charset="-120"/>
              </a:rPr>
              <a:t>GitHub Actions automates deployment of Databricks notebooks and ARM templates. Code moves seamlessly from Dev to Production with automated testing and validation.</a:t>
            </a:r>
            <a:endParaRPr lang="en-US" sz="1350" dirty="0"/>
          </a:p>
        </p:txBody>
      </p:sp>
      <p:sp>
        <p:nvSpPr>
          <p:cNvPr id="17" name="Text 14"/>
          <p:cNvSpPr/>
          <p:nvPr/>
        </p:nvSpPr>
        <p:spPr>
          <a:xfrm>
            <a:off x="716280" y="6423422"/>
            <a:ext cx="7711440" cy="556498"/>
          </a:xfrm>
          <a:prstGeom prst="rect">
            <a:avLst/>
          </a:prstGeom>
          <a:noFill/>
          <a:ln/>
        </p:spPr>
        <p:txBody>
          <a:bodyPr wrap="square" lIns="0" tIns="0" rIns="0" bIns="0" rtlCol="0" anchor="t"/>
          <a:lstStyle/>
          <a:p>
            <a:pPr marL="0" indent="0" algn="l">
              <a:lnSpc>
                <a:spcPts val="2150"/>
              </a:lnSpc>
              <a:buNone/>
            </a:pPr>
            <a:r>
              <a:rPr lang="en-US" sz="1350" b="1" dirty="0">
                <a:solidFill>
                  <a:srgbClr val="272525"/>
                </a:solidFill>
                <a:latin typeface="Inter Bold"/>
                <a:ea typeface="Inter Bold"/>
                <a:cs typeface="Inter" pitchFamily="34" charset="-120"/>
              </a:rPr>
              <a:t>Result:</a:t>
            </a:r>
            <a:r>
              <a:rPr lang="en-US" sz="1350" dirty="0">
                <a:solidFill>
                  <a:srgbClr val="272525"/>
                </a:solidFill>
                <a:latin typeface="Inter Bold"/>
                <a:ea typeface="Inter Bold"/>
                <a:cs typeface="Inter" pitchFamily="34" charset="-120"/>
              </a:rPr>
              <a:t> A scalable, secure, and future-proof banking platform ready for tomorrow's challenges—delivering both immediate operational value and long-term strategic advantage.</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4143" y="775811"/>
            <a:ext cx="8779431" cy="682347"/>
          </a:xfrm>
          <a:prstGeom prst="rect">
            <a:avLst/>
          </a:prstGeom>
          <a:noFill/>
          <a:ln/>
        </p:spPr>
        <p:txBody>
          <a:bodyPr wrap="none" lIns="0" tIns="0" rIns="0" bIns="0" rtlCol="0" anchor="t"/>
          <a:lstStyle/>
          <a:p>
            <a:pPr marL="0" indent="0" algn="l">
              <a:lnSpc>
                <a:spcPts val="5350"/>
              </a:lnSpc>
              <a:buNone/>
            </a:pPr>
            <a:r>
              <a:rPr lang="en-US" sz="4250" b="1" dirty="0" smtClean="0">
                <a:solidFill>
                  <a:srgbClr val="000000"/>
                </a:solidFill>
                <a:latin typeface="Inter Bold"/>
                <a:ea typeface="Inter Bold" pitchFamily="34" charset="-122"/>
                <a:cs typeface="Arial" panose="020B0604020202020204" pitchFamily="34" charset="0"/>
              </a:rPr>
              <a:t>Business </a:t>
            </a:r>
            <a:r>
              <a:rPr lang="en-US" sz="4250" b="1" dirty="0">
                <a:solidFill>
                  <a:srgbClr val="000000"/>
                </a:solidFill>
                <a:latin typeface="Arial" panose="020B0604020202020204" pitchFamily="34" charset="0"/>
                <a:ea typeface="Inter Bold" pitchFamily="34" charset="-122"/>
                <a:cs typeface="Arial" panose="020B0604020202020204" pitchFamily="34" charset="0"/>
              </a:rPr>
              <a:t>Objectives &amp; Outcomes</a:t>
            </a:r>
            <a:endParaRPr lang="en-US" sz="4250" dirty="0">
              <a:latin typeface="Arial" panose="020B0604020202020204" pitchFamily="34" charset="0"/>
              <a:cs typeface="Arial" panose="020B0604020202020204" pitchFamily="34" charset="0"/>
            </a:endParaRPr>
          </a:p>
        </p:txBody>
      </p:sp>
      <p:sp>
        <p:nvSpPr>
          <p:cNvPr id="3" name="Shape 1"/>
          <p:cNvSpPr/>
          <p:nvPr/>
        </p:nvSpPr>
        <p:spPr>
          <a:xfrm>
            <a:off x="764143" y="1894761"/>
            <a:ext cx="6441877" cy="2844998"/>
          </a:xfrm>
          <a:prstGeom prst="roundRect">
            <a:avLst>
              <a:gd name="adj" fmla="val 3223"/>
            </a:avLst>
          </a:prstGeom>
          <a:solidFill>
            <a:srgbClr val="DADBF1"/>
          </a:solidFill>
          <a:ln w="7620">
            <a:solidFill>
              <a:srgbClr val="C0C1D7"/>
            </a:solidFill>
            <a:prstDash val="solid"/>
          </a:ln>
        </p:spPr>
      </p:sp>
      <p:sp>
        <p:nvSpPr>
          <p:cNvPr id="4" name="Shape 2"/>
          <p:cNvSpPr/>
          <p:nvPr/>
        </p:nvSpPr>
        <p:spPr>
          <a:xfrm>
            <a:off x="990005" y="2120622"/>
            <a:ext cx="654963" cy="654963"/>
          </a:xfrm>
          <a:prstGeom prst="roundRect">
            <a:avLst>
              <a:gd name="adj" fmla="val 13959698"/>
            </a:avLst>
          </a:prstGeom>
          <a:solidFill>
            <a:srgbClr val="4950BC"/>
          </a:solidFill>
          <a:ln/>
        </p:spPr>
      </p:sp>
      <p:pic>
        <p:nvPicPr>
          <p:cNvPr id="5"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70146" y="2300645"/>
            <a:ext cx="294680" cy="294680"/>
          </a:xfrm>
          <a:prstGeom prst="rect">
            <a:avLst/>
          </a:prstGeom>
        </p:spPr>
      </p:pic>
      <p:sp>
        <p:nvSpPr>
          <p:cNvPr id="6" name="Text 3"/>
          <p:cNvSpPr/>
          <p:nvPr/>
        </p:nvSpPr>
        <p:spPr>
          <a:xfrm>
            <a:off x="990005" y="2993827"/>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Unified Data View</a:t>
            </a:r>
            <a:endParaRPr lang="en-US" sz="2100" dirty="0"/>
          </a:p>
        </p:txBody>
      </p:sp>
      <p:sp>
        <p:nvSpPr>
          <p:cNvPr id="7" name="Text 4"/>
          <p:cNvSpPr/>
          <p:nvPr/>
        </p:nvSpPr>
        <p:spPr>
          <a:xfrm>
            <a:off x="990005" y="3465909"/>
            <a:ext cx="5990153" cy="1047988"/>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Bold"/>
                <a:ea typeface="Inter Bold"/>
                <a:cs typeface="Inter" pitchFamily="34" charset="-120"/>
              </a:rPr>
              <a:t>Consolidated ATM, UPI, and Mobile Banking data into a Single Source of Truth (SSOT), eliminating fragmented data silos across systems.</a:t>
            </a:r>
            <a:endParaRPr lang="en-US" sz="1700" dirty="0"/>
          </a:p>
        </p:txBody>
      </p:sp>
      <p:sp>
        <p:nvSpPr>
          <p:cNvPr id="8" name="Shape 5"/>
          <p:cNvSpPr/>
          <p:nvPr/>
        </p:nvSpPr>
        <p:spPr>
          <a:xfrm>
            <a:off x="7424261" y="1894761"/>
            <a:ext cx="6441996" cy="2844998"/>
          </a:xfrm>
          <a:prstGeom prst="roundRect">
            <a:avLst>
              <a:gd name="adj" fmla="val 3223"/>
            </a:avLst>
          </a:prstGeom>
          <a:solidFill>
            <a:srgbClr val="DADBF1"/>
          </a:solidFill>
          <a:ln w="7620">
            <a:solidFill>
              <a:srgbClr val="C0C1D7"/>
            </a:solidFill>
            <a:prstDash val="solid"/>
          </a:ln>
        </p:spPr>
      </p:sp>
      <p:sp>
        <p:nvSpPr>
          <p:cNvPr id="9" name="Shape 6"/>
          <p:cNvSpPr/>
          <p:nvPr/>
        </p:nvSpPr>
        <p:spPr>
          <a:xfrm>
            <a:off x="7650123" y="2120622"/>
            <a:ext cx="654963" cy="654963"/>
          </a:xfrm>
          <a:prstGeom prst="roundRect">
            <a:avLst>
              <a:gd name="adj" fmla="val 13959698"/>
            </a:avLst>
          </a:prstGeom>
          <a:solidFill>
            <a:srgbClr val="4950BC"/>
          </a:solidFill>
          <a:ln/>
        </p:spPr>
      </p:sp>
      <p:pic>
        <p:nvPicPr>
          <p:cNvPr id="10"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830264" y="2300645"/>
            <a:ext cx="294680" cy="294680"/>
          </a:xfrm>
          <a:prstGeom prst="rect">
            <a:avLst/>
          </a:prstGeom>
        </p:spPr>
      </p:pic>
      <p:sp>
        <p:nvSpPr>
          <p:cNvPr id="11" name="Text 7"/>
          <p:cNvSpPr/>
          <p:nvPr/>
        </p:nvSpPr>
        <p:spPr>
          <a:xfrm>
            <a:off x="7650123" y="2993827"/>
            <a:ext cx="3582353"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Real-Time Fraud Mitigation</a:t>
            </a:r>
            <a:endParaRPr lang="en-US" sz="2100" dirty="0"/>
          </a:p>
        </p:txBody>
      </p:sp>
      <p:sp>
        <p:nvSpPr>
          <p:cNvPr id="12" name="Text 8"/>
          <p:cNvSpPr/>
          <p:nvPr/>
        </p:nvSpPr>
        <p:spPr>
          <a:xfrm>
            <a:off x="7650123" y="3465909"/>
            <a:ext cx="5990273" cy="698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Bold"/>
                <a:ea typeface="Inter Bold"/>
                <a:cs typeface="Inter" pitchFamily="34" charset="-120"/>
              </a:rPr>
              <a:t>Instant scoring and alerting using Event Grid and Cosmos DB, catching fraud as it happens—not days later.</a:t>
            </a:r>
            <a:endParaRPr lang="en-US" sz="1700" dirty="0"/>
          </a:p>
        </p:txBody>
      </p:sp>
      <p:sp>
        <p:nvSpPr>
          <p:cNvPr id="13" name="Shape 9"/>
          <p:cNvSpPr/>
          <p:nvPr/>
        </p:nvSpPr>
        <p:spPr>
          <a:xfrm>
            <a:off x="764143" y="4958001"/>
            <a:ext cx="6441877" cy="2495669"/>
          </a:xfrm>
          <a:prstGeom prst="roundRect">
            <a:avLst>
              <a:gd name="adj" fmla="val 3674"/>
            </a:avLst>
          </a:prstGeom>
          <a:solidFill>
            <a:srgbClr val="DADBF1"/>
          </a:solidFill>
          <a:ln w="7620">
            <a:solidFill>
              <a:srgbClr val="C0C1D7"/>
            </a:solidFill>
            <a:prstDash val="solid"/>
          </a:ln>
        </p:spPr>
      </p:sp>
      <p:sp>
        <p:nvSpPr>
          <p:cNvPr id="14" name="Shape 10"/>
          <p:cNvSpPr/>
          <p:nvPr/>
        </p:nvSpPr>
        <p:spPr>
          <a:xfrm>
            <a:off x="990005" y="5183862"/>
            <a:ext cx="654963" cy="654963"/>
          </a:xfrm>
          <a:prstGeom prst="roundRect">
            <a:avLst>
              <a:gd name="adj" fmla="val 13959698"/>
            </a:avLst>
          </a:prstGeom>
          <a:solidFill>
            <a:srgbClr val="4950BC"/>
          </a:solidFill>
          <a:ln/>
        </p:spPr>
      </p:sp>
      <p:pic>
        <p:nvPicPr>
          <p:cNvPr id="15"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1170146" y="5363885"/>
            <a:ext cx="294680" cy="294680"/>
          </a:xfrm>
          <a:prstGeom prst="rect">
            <a:avLst/>
          </a:prstGeom>
        </p:spPr>
      </p:pic>
      <p:sp>
        <p:nvSpPr>
          <p:cNvPr id="16" name="Text 11"/>
          <p:cNvSpPr/>
          <p:nvPr/>
        </p:nvSpPr>
        <p:spPr>
          <a:xfrm>
            <a:off x="990005" y="6057067"/>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Customer 360</a:t>
            </a:r>
            <a:endParaRPr lang="en-US" sz="2100" dirty="0"/>
          </a:p>
        </p:txBody>
      </p:sp>
      <p:sp>
        <p:nvSpPr>
          <p:cNvPr id="17" name="Text 12"/>
          <p:cNvSpPr/>
          <p:nvPr/>
        </p:nvSpPr>
        <p:spPr>
          <a:xfrm>
            <a:off x="990005" y="6529149"/>
            <a:ext cx="5990153" cy="698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Bold"/>
                <a:ea typeface="Inter Bold"/>
                <a:cs typeface="Inter" pitchFamily="34" charset="-120"/>
              </a:rPr>
              <a:t>Comprehensive insights into customer behavior and risk profiles for personalized banking experiences.</a:t>
            </a:r>
            <a:endParaRPr lang="en-US" sz="1700" dirty="0"/>
          </a:p>
        </p:txBody>
      </p:sp>
      <p:sp>
        <p:nvSpPr>
          <p:cNvPr id="18" name="Shape 13"/>
          <p:cNvSpPr/>
          <p:nvPr/>
        </p:nvSpPr>
        <p:spPr>
          <a:xfrm>
            <a:off x="7424261" y="4958001"/>
            <a:ext cx="6441996" cy="2495669"/>
          </a:xfrm>
          <a:prstGeom prst="roundRect">
            <a:avLst>
              <a:gd name="adj" fmla="val 3674"/>
            </a:avLst>
          </a:prstGeom>
          <a:solidFill>
            <a:srgbClr val="DADBF1"/>
          </a:solidFill>
          <a:ln w="7620">
            <a:solidFill>
              <a:srgbClr val="C0C1D7"/>
            </a:solidFill>
            <a:prstDash val="solid"/>
          </a:ln>
        </p:spPr>
      </p:sp>
      <p:sp>
        <p:nvSpPr>
          <p:cNvPr id="19" name="Shape 14"/>
          <p:cNvSpPr/>
          <p:nvPr/>
        </p:nvSpPr>
        <p:spPr>
          <a:xfrm>
            <a:off x="7650123" y="5183862"/>
            <a:ext cx="654963" cy="654963"/>
          </a:xfrm>
          <a:prstGeom prst="roundRect">
            <a:avLst>
              <a:gd name="adj" fmla="val 13959698"/>
            </a:avLst>
          </a:prstGeom>
          <a:solidFill>
            <a:srgbClr val="4950BC"/>
          </a:solidFill>
          <a:ln/>
        </p:spPr>
      </p:sp>
      <p:pic>
        <p:nvPicPr>
          <p:cNvPr id="20" name="Image 3" descr="preencoded.png"/>
          <p:cNvPicPr>
            <a:picLocks noChangeAspect="1"/>
          </p:cNvPicPr>
          <p:nvPr/>
        </p:nvPicPr>
        <p:blipFill>
          <a:blip r:embed="rId3">
            <a:extLst>
              <a:ext uri="{96DAC541-7B7A-43D3-8B79-37D633B846F1}">
                <asvg:svgBlip xmlns="" xmlns:asvg="http://schemas.microsoft.com/office/drawing/2016/SVG/main" r:embed="rId8"/>
              </a:ext>
            </a:extLst>
          </a:blip>
          <a:stretch>
            <a:fillRect/>
          </a:stretch>
        </p:blipFill>
        <p:spPr>
          <a:xfrm>
            <a:off x="7830264" y="5363885"/>
            <a:ext cx="294680" cy="294680"/>
          </a:xfrm>
          <a:prstGeom prst="rect">
            <a:avLst/>
          </a:prstGeom>
        </p:spPr>
      </p:pic>
      <p:sp>
        <p:nvSpPr>
          <p:cNvPr id="21" name="Text 15"/>
          <p:cNvSpPr/>
          <p:nvPr/>
        </p:nvSpPr>
        <p:spPr>
          <a:xfrm>
            <a:off x="7650123" y="6057067"/>
            <a:ext cx="2897029"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Regulatory &amp; Security</a:t>
            </a:r>
            <a:endParaRPr lang="en-US" sz="2100" dirty="0"/>
          </a:p>
        </p:txBody>
      </p:sp>
      <p:sp>
        <p:nvSpPr>
          <p:cNvPr id="22" name="Text 16"/>
          <p:cNvSpPr/>
          <p:nvPr/>
        </p:nvSpPr>
        <p:spPr>
          <a:xfrm>
            <a:off x="7650123" y="6529149"/>
            <a:ext cx="5990273" cy="6986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Bold"/>
                <a:ea typeface="Inter Bold"/>
                <a:cs typeface="Inter" pitchFamily="34" charset="-120"/>
              </a:rPr>
              <a:t>RBI-compliant reporting within a Zero-Trust Network architecture using Azure Firewall for enhanced security.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7100"/>
            <a:ext cx="1122521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Arial" panose="020B0604020202020204" pitchFamily="34" charset="0"/>
                <a:ea typeface="Inter Bold" pitchFamily="34" charset="-122"/>
                <a:cs typeface="Arial" panose="020B0604020202020204" pitchFamily="34" charset="0"/>
              </a:rPr>
              <a:t>High-Level Architecture: Lambda Design</a:t>
            </a:r>
            <a:endParaRPr lang="en-US" sz="4450" dirty="0">
              <a:latin typeface="Arial" panose="020B0604020202020204" pitchFamily="34" charset="0"/>
              <a:cs typeface="Arial" panose="020B0604020202020204" pitchFamily="34" charset="0"/>
            </a:endParaRPr>
          </a:p>
        </p:txBody>
      </p:sp>
      <p:sp>
        <p:nvSpPr>
          <p:cNvPr id="4" name="Text 1"/>
          <p:cNvSpPr/>
          <p:nvPr/>
        </p:nvSpPr>
        <p:spPr>
          <a:xfrm>
            <a:off x="793790" y="4742855"/>
            <a:ext cx="3244929"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Batch Layer (Cold Path)</a:t>
            </a:r>
            <a:endParaRPr lang="en-US" sz="2200" dirty="0"/>
          </a:p>
        </p:txBody>
      </p:sp>
      <p:sp>
        <p:nvSpPr>
          <p:cNvPr id="5" name="Text 2"/>
          <p:cNvSpPr/>
          <p:nvPr/>
        </p:nvSpPr>
        <p:spPr>
          <a:xfrm>
            <a:off x="793790" y="532399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Core Banking System flows through ADLS Gen2 with Bronze, Silver, and Gold zones, culminating in Azure SQL Data Warehouse for historical analysis.</a:t>
            </a:r>
            <a:endParaRPr lang="en-US" sz="1750" dirty="0"/>
          </a:p>
        </p:txBody>
      </p:sp>
      <p:sp>
        <p:nvSpPr>
          <p:cNvPr id="6" name="Text 3"/>
          <p:cNvSpPr/>
          <p:nvPr/>
        </p:nvSpPr>
        <p:spPr>
          <a:xfrm>
            <a:off x="7599521" y="4742855"/>
            <a:ext cx="3704034"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Real-Time Layer (Hot Path)</a:t>
            </a:r>
            <a:endParaRPr lang="en-US" sz="2200" dirty="0"/>
          </a:p>
        </p:txBody>
      </p:sp>
      <p:sp>
        <p:nvSpPr>
          <p:cNvPr id="7" name="Text 4"/>
          <p:cNvSpPr/>
          <p:nvPr/>
        </p:nvSpPr>
        <p:spPr>
          <a:xfrm>
            <a:off x="7599521" y="532399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ATM and UPI events stream through Event Grid to Azure Functions, landing in Cosmos DB for instant fraud detection and response.</a:t>
            </a:r>
            <a:endParaRPr lang="en-US" sz="1750" dirty="0"/>
          </a:p>
        </p:txBody>
      </p:sp>
      <p:sp>
        <p:nvSpPr>
          <p:cNvPr id="8" name="Text 5"/>
          <p:cNvSpPr/>
          <p:nvPr/>
        </p:nvSpPr>
        <p:spPr>
          <a:xfrm>
            <a:off x="793790" y="687193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Both layers converge at the Serving Layer with Power BI dashboards and API endpoints, all protected by VNETs, Private Endpoints, and comprehensive firewall governance.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73549"/>
            <a:ext cx="5390674" cy="673418"/>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Inter Bold" pitchFamily="34" charset="0"/>
                <a:ea typeface="Inter Bold" pitchFamily="34" charset="-122"/>
                <a:cs typeface="Inter Bold" pitchFamily="34" charset="-120"/>
              </a:rPr>
              <a:t>Data Ingestion Layer</a:t>
            </a:r>
            <a:endParaRPr lang="en-US" sz="4200" dirty="0"/>
          </a:p>
        </p:txBody>
      </p:sp>
      <p:sp>
        <p:nvSpPr>
          <p:cNvPr id="4" name="Shape 1"/>
          <p:cNvSpPr/>
          <p:nvPr/>
        </p:nvSpPr>
        <p:spPr>
          <a:xfrm>
            <a:off x="6303287" y="1770103"/>
            <a:ext cx="7556421" cy="2907625"/>
          </a:xfrm>
          <a:prstGeom prst="roundRect">
            <a:avLst>
              <a:gd name="adj" fmla="val 3113"/>
            </a:avLst>
          </a:prstGeom>
          <a:solidFill>
            <a:srgbClr val="FFFFFF"/>
          </a:solidFill>
          <a:ln w="30480">
            <a:solidFill>
              <a:srgbClr val="C0C1D7"/>
            </a:solidFill>
            <a:prstDash val="solid"/>
          </a:ln>
        </p:spPr>
      </p:sp>
      <p:sp>
        <p:nvSpPr>
          <p:cNvPr id="5" name="Shape 2"/>
          <p:cNvSpPr/>
          <p:nvPr/>
        </p:nvSpPr>
        <p:spPr>
          <a:xfrm>
            <a:off x="6310670" y="1800582"/>
            <a:ext cx="861893" cy="2846665"/>
          </a:xfrm>
          <a:prstGeom prst="roundRect">
            <a:avLst>
              <a:gd name="adj" fmla="val 6257"/>
            </a:avLst>
          </a:prstGeom>
          <a:solidFill>
            <a:srgbClr val="DADBF1"/>
          </a:solidFill>
          <a:ln/>
        </p:spPr>
      </p:sp>
      <p:sp>
        <p:nvSpPr>
          <p:cNvPr id="6" name="Text 3"/>
          <p:cNvSpPr/>
          <p:nvPr/>
        </p:nvSpPr>
        <p:spPr>
          <a:xfrm>
            <a:off x="6576179" y="3021925"/>
            <a:ext cx="323136" cy="403979"/>
          </a:xfrm>
          <a:prstGeom prst="rect">
            <a:avLst/>
          </a:prstGeom>
          <a:noFill/>
          <a:ln/>
        </p:spPr>
        <p:txBody>
          <a:bodyPr wrap="none" lIns="0" tIns="0" rIns="0" bIns="0" rtlCol="0" anchor="t"/>
          <a:lstStyle/>
          <a:p>
            <a:pPr marL="0" indent="0" algn="l">
              <a:lnSpc>
                <a:spcPts val="25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7" name="Text 4"/>
          <p:cNvSpPr/>
          <p:nvPr/>
        </p:nvSpPr>
        <p:spPr>
          <a:xfrm>
            <a:off x="7387947" y="2015966"/>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Batch Ingestion</a:t>
            </a:r>
            <a:endParaRPr lang="en-US" sz="2100" dirty="0"/>
          </a:p>
        </p:txBody>
      </p:sp>
      <p:sp>
        <p:nvSpPr>
          <p:cNvPr id="8" name="Text 5"/>
          <p:cNvSpPr/>
          <p:nvPr/>
        </p:nvSpPr>
        <p:spPr>
          <a:xfrm>
            <a:off x="7387947" y="2481739"/>
            <a:ext cx="6202799"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Daily CSV and Parquet dumps from Core Banking systems</a:t>
            </a:r>
            <a:endParaRPr lang="en-US" sz="1650" dirty="0"/>
          </a:p>
        </p:txBody>
      </p:sp>
      <p:sp>
        <p:nvSpPr>
          <p:cNvPr id="9" name="Text 6"/>
          <p:cNvSpPr/>
          <p:nvPr/>
        </p:nvSpPr>
        <p:spPr>
          <a:xfrm>
            <a:off x="7387947" y="2949476"/>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Lands in ADLS Gen2 Bronze Container</a:t>
            </a:r>
            <a:endParaRPr lang="en-US" sz="1650" dirty="0">
              <a:ea typeface="Inter Bold"/>
            </a:endParaRPr>
          </a:p>
        </p:txBody>
      </p:sp>
      <p:sp>
        <p:nvSpPr>
          <p:cNvPr id="10" name="Text 7"/>
          <p:cNvSpPr/>
          <p:nvPr/>
        </p:nvSpPr>
        <p:spPr>
          <a:xfrm>
            <a:off x="7387946" y="3425904"/>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Validated by Azure Functions before processing</a:t>
            </a:r>
            <a:endParaRPr lang="en-US" sz="1650" dirty="0"/>
          </a:p>
        </p:txBody>
      </p:sp>
      <p:sp>
        <p:nvSpPr>
          <p:cNvPr id="11" name="Text 8"/>
          <p:cNvSpPr/>
          <p:nvPr/>
        </p:nvSpPr>
        <p:spPr>
          <a:xfrm>
            <a:off x="7387947" y="3893076"/>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Handles terabytes of historical transaction data</a:t>
            </a:r>
            <a:endParaRPr lang="en-US" sz="1650" dirty="0"/>
          </a:p>
        </p:txBody>
      </p:sp>
      <p:sp>
        <p:nvSpPr>
          <p:cNvPr id="12" name="Shape 9"/>
          <p:cNvSpPr/>
          <p:nvPr/>
        </p:nvSpPr>
        <p:spPr>
          <a:xfrm>
            <a:off x="6280190" y="4893112"/>
            <a:ext cx="7556421" cy="2562820"/>
          </a:xfrm>
          <a:prstGeom prst="roundRect">
            <a:avLst>
              <a:gd name="adj" fmla="val 3531"/>
            </a:avLst>
          </a:prstGeom>
          <a:solidFill>
            <a:srgbClr val="FFFFFF"/>
          </a:solidFill>
          <a:ln w="30480">
            <a:solidFill>
              <a:srgbClr val="C0C1D7"/>
            </a:solidFill>
            <a:prstDash val="solid"/>
          </a:ln>
        </p:spPr>
      </p:sp>
      <p:sp>
        <p:nvSpPr>
          <p:cNvPr id="13" name="Shape 10"/>
          <p:cNvSpPr/>
          <p:nvPr/>
        </p:nvSpPr>
        <p:spPr>
          <a:xfrm>
            <a:off x="6310670" y="4923592"/>
            <a:ext cx="861893" cy="2501860"/>
          </a:xfrm>
          <a:prstGeom prst="roundRect">
            <a:avLst>
              <a:gd name="adj" fmla="val 6257"/>
            </a:avLst>
          </a:prstGeom>
          <a:solidFill>
            <a:srgbClr val="DADBF1"/>
          </a:solidFill>
          <a:ln/>
        </p:spPr>
      </p:sp>
      <p:sp>
        <p:nvSpPr>
          <p:cNvPr id="14" name="Text 11"/>
          <p:cNvSpPr/>
          <p:nvPr/>
        </p:nvSpPr>
        <p:spPr>
          <a:xfrm>
            <a:off x="6576179" y="5972532"/>
            <a:ext cx="323136" cy="403979"/>
          </a:xfrm>
          <a:prstGeom prst="rect">
            <a:avLst/>
          </a:prstGeom>
          <a:noFill/>
          <a:ln/>
        </p:spPr>
        <p:txBody>
          <a:bodyPr wrap="none" lIns="0" tIns="0" rIns="0" bIns="0" rtlCol="0" anchor="t"/>
          <a:lstStyle/>
          <a:p>
            <a:pPr marL="0" indent="0" algn="l">
              <a:lnSpc>
                <a:spcPts val="25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5" name="Text 12"/>
          <p:cNvSpPr/>
          <p:nvPr/>
        </p:nvSpPr>
        <p:spPr>
          <a:xfrm>
            <a:off x="7387947" y="5138976"/>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Streaming Ingestion</a:t>
            </a:r>
            <a:endParaRPr lang="en-US" sz="2100" dirty="0"/>
          </a:p>
        </p:txBody>
      </p:sp>
      <p:sp>
        <p:nvSpPr>
          <p:cNvPr id="16" name="Text 13"/>
          <p:cNvSpPr/>
          <p:nvPr/>
        </p:nvSpPr>
        <p:spPr>
          <a:xfrm>
            <a:off x="7387947" y="5604748"/>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ATM and UPI transaction events captured in milliseconds</a:t>
            </a:r>
            <a:endParaRPr lang="en-US" sz="1650" dirty="0"/>
          </a:p>
        </p:txBody>
      </p:sp>
      <p:sp>
        <p:nvSpPr>
          <p:cNvPr id="17" name="Text 14"/>
          <p:cNvSpPr/>
          <p:nvPr/>
        </p:nvSpPr>
        <p:spPr>
          <a:xfrm>
            <a:off x="7387947" y="6024920"/>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Azure Event Grid push-push model ensures low latency</a:t>
            </a:r>
            <a:endParaRPr lang="en-US" sz="1650" dirty="0"/>
          </a:p>
        </p:txBody>
      </p:sp>
      <p:sp>
        <p:nvSpPr>
          <p:cNvPr id="18" name="Text 15"/>
          <p:cNvSpPr/>
          <p:nvPr/>
        </p:nvSpPr>
        <p:spPr>
          <a:xfrm>
            <a:off x="7387947" y="6445091"/>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Queue Storage buffers for reliable processing</a:t>
            </a:r>
            <a:endParaRPr lang="en-US" sz="1650" dirty="0"/>
          </a:p>
        </p:txBody>
      </p:sp>
      <p:sp>
        <p:nvSpPr>
          <p:cNvPr id="19" name="Text 16"/>
          <p:cNvSpPr/>
          <p:nvPr/>
        </p:nvSpPr>
        <p:spPr>
          <a:xfrm>
            <a:off x="7387947" y="6865263"/>
            <a:ext cx="6202799"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72525"/>
                </a:solidFill>
                <a:latin typeface="Inter Bold"/>
                <a:ea typeface="Inter Bold"/>
                <a:cs typeface="Inter" pitchFamily="34" charset="-120"/>
              </a:rPr>
              <a:t>Direct write to Cosmos DB via queue-triggered Functions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6945"/>
          </a:xfrm>
          <a:prstGeom prst="rect">
            <a:avLst/>
          </a:prstGeom>
        </p:spPr>
      </p:pic>
      <p:sp>
        <p:nvSpPr>
          <p:cNvPr id="3" name="Text 0"/>
          <p:cNvSpPr/>
          <p:nvPr/>
        </p:nvSpPr>
        <p:spPr>
          <a:xfrm>
            <a:off x="779383" y="2839283"/>
            <a:ext cx="9928265" cy="556736"/>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Arial" panose="020B0604020202020204" pitchFamily="34" charset="0"/>
                <a:ea typeface="Inter Bold" pitchFamily="34" charset="-122"/>
                <a:cs typeface="Arial" panose="020B0604020202020204" pitchFamily="34" charset="0"/>
              </a:rPr>
              <a:t>Transformation Layer: Silver Zone Processing</a:t>
            </a:r>
            <a:endParaRPr lang="en-US" sz="3500" dirty="0">
              <a:latin typeface="Arial" panose="020B0604020202020204" pitchFamily="34" charset="0"/>
              <a:cs typeface="Arial" panose="020B0604020202020204" pitchFamily="34" charset="0"/>
            </a:endParaRPr>
          </a:p>
        </p:txBody>
      </p:sp>
      <p:sp>
        <p:nvSpPr>
          <p:cNvPr id="4" name="Text 1"/>
          <p:cNvSpPr/>
          <p:nvPr/>
        </p:nvSpPr>
        <p:spPr>
          <a:xfrm>
            <a:off x="779383" y="3663196"/>
            <a:ext cx="178118" cy="222647"/>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Light" pitchFamily="34" charset="0"/>
                <a:ea typeface="Inter Light" pitchFamily="34" charset="-122"/>
                <a:cs typeface="Inter Light" pitchFamily="34" charset="-120"/>
              </a:rPr>
              <a:t>01</a:t>
            </a:r>
            <a:endParaRPr lang="en-US" sz="1400" dirty="0"/>
          </a:p>
        </p:txBody>
      </p:sp>
      <p:sp>
        <p:nvSpPr>
          <p:cNvPr id="5" name="Shape 2"/>
          <p:cNvSpPr/>
          <p:nvPr/>
        </p:nvSpPr>
        <p:spPr>
          <a:xfrm>
            <a:off x="779383" y="3943112"/>
            <a:ext cx="6446758" cy="22860"/>
          </a:xfrm>
          <a:prstGeom prst="rect">
            <a:avLst/>
          </a:prstGeom>
          <a:solidFill>
            <a:srgbClr val="4950BC"/>
          </a:solidFill>
          <a:ln/>
        </p:spPr>
      </p:sp>
      <p:sp>
        <p:nvSpPr>
          <p:cNvPr id="6" name="Text 3"/>
          <p:cNvSpPr/>
          <p:nvPr/>
        </p:nvSpPr>
        <p:spPr>
          <a:xfrm>
            <a:off x="779383" y="4077891"/>
            <a:ext cx="2332315" cy="278249"/>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Arial" panose="020B0604020202020204" pitchFamily="34" charset="0"/>
                <a:ea typeface="Inter Bold" pitchFamily="34" charset="-122"/>
                <a:cs typeface="Arial" panose="020B0604020202020204" pitchFamily="34" charset="0"/>
              </a:rPr>
              <a:t>Schema Enforcement</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779383" y="4462939"/>
            <a:ext cx="6446758" cy="56983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anose="020B0604020202020204" charset="0"/>
                <a:ea typeface="Inter" panose="020B0604020202020204" charset="0"/>
                <a:cs typeface="Inter" pitchFamily="34" charset="-120"/>
              </a:rPr>
              <a:t>Reject malformed records and validate data types using Databricks schema validation framework.</a:t>
            </a:r>
            <a:endParaRPr lang="en-US" sz="1400" dirty="0">
              <a:latin typeface="Inter" panose="020B0604020202020204" charset="0"/>
              <a:ea typeface="Inter" panose="020B0604020202020204" charset="0"/>
            </a:endParaRPr>
          </a:p>
        </p:txBody>
      </p:sp>
      <p:sp>
        <p:nvSpPr>
          <p:cNvPr id="8" name="Text 5"/>
          <p:cNvSpPr/>
          <p:nvPr/>
        </p:nvSpPr>
        <p:spPr>
          <a:xfrm>
            <a:off x="7404259" y="3663196"/>
            <a:ext cx="178118" cy="222647"/>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Light" pitchFamily="34" charset="0"/>
                <a:ea typeface="Inter Light" pitchFamily="34" charset="-122"/>
                <a:cs typeface="Inter Light" pitchFamily="34" charset="-120"/>
              </a:rPr>
              <a:t>02</a:t>
            </a:r>
            <a:endParaRPr lang="en-US" sz="1400" dirty="0"/>
          </a:p>
        </p:txBody>
      </p:sp>
      <p:sp>
        <p:nvSpPr>
          <p:cNvPr id="9" name="Shape 6"/>
          <p:cNvSpPr/>
          <p:nvPr/>
        </p:nvSpPr>
        <p:spPr>
          <a:xfrm>
            <a:off x="7404259" y="3943112"/>
            <a:ext cx="6446758" cy="22860"/>
          </a:xfrm>
          <a:prstGeom prst="rect">
            <a:avLst/>
          </a:prstGeom>
          <a:solidFill>
            <a:srgbClr val="4950BC"/>
          </a:solidFill>
          <a:ln/>
        </p:spPr>
      </p:sp>
      <p:sp>
        <p:nvSpPr>
          <p:cNvPr id="10" name="Text 7"/>
          <p:cNvSpPr/>
          <p:nvPr/>
        </p:nvSpPr>
        <p:spPr>
          <a:xfrm>
            <a:off x="7404259" y="4077891"/>
            <a:ext cx="2226945" cy="278249"/>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Arial" panose="020B0604020202020204" pitchFamily="34" charset="0"/>
                <a:ea typeface="Inter Bold" pitchFamily="34" charset="-122"/>
                <a:cs typeface="Arial" panose="020B0604020202020204" pitchFamily="34" charset="0"/>
              </a:rPr>
              <a:t>Standardization</a:t>
            </a:r>
            <a:endParaRPr lang="en-US" sz="1750" dirty="0">
              <a:latin typeface="Arial" panose="020B0604020202020204" pitchFamily="34" charset="0"/>
              <a:cs typeface="Arial" panose="020B0604020202020204" pitchFamily="34" charset="0"/>
            </a:endParaRPr>
          </a:p>
        </p:txBody>
      </p:sp>
      <p:sp>
        <p:nvSpPr>
          <p:cNvPr id="11" name="Text 8"/>
          <p:cNvSpPr/>
          <p:nvPr/>
        </p:nvSpPr>
        <p:spPr>
          <a:xfrm>
            <a:off x="7404259" y="4462939"/>
            <a:ext cx="6446758" cy="56983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anose="020B0604020202020204" charset="0"/>
                <a:ea typeface="Inter" panose="020B0604020202020204" charset="0"/>
                <a:cs typeface="Inter" pitchFamily="34" charset="-120"/>
              </a:rPr>
              <a:t>Convert all dates to ISO 8601 format and normalize currency values across different banking channels.</a:t>
            </a:r>
            <a:endParaRPr lang="en-US" sz="1400" dirty="0">
              <a:latin typeface="Inter" panose="020B0604020202020204" charset="0"/>
              <a:ea typeface="Inter" panose="020B0604020202020204" charset="0"/>
            </a:endParaRPr>
          </a:p>
        </p:txBody>
      </p:sp>
      <p:sp>
        <p:nvSpPr>
          <p:cNvPr id="12" name="Text 9"/>
          <p:cNvSpPr/>
          <p:nvPr/>
        </p:nvSpPr>
        <p:spPr>
          <a:xfrm>
            <a:off x="779383" y="5344478"/>
            <a:ext cx="178118" cy="222647"/>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Light" pitchFamily="34" charset="0"/>
                <a:ea typeface="Inter Light" pitchFamily="34" charset="-122"/>
                <a:cs typeface="Inter Light" pitchFamily="34" charset="-120"/>
              </a:rPr>
              <a:t>03</a:t>
            </a:r>
            <a:endParaRPr lang="en-US" sz="1400" dirty="0"/>
          </a:p>
        </p:txBody>
      </p:sp>
      <p:sp>
        <p:nvSpPr>
          <p:cNvPr id="13" name="Shape 10"/>
          <p:cNvSpPr/>
          <p:nvPr/>
        </p:nvSpPr>
        <p:spPr>
          <a:xfrm>
            <a:off x="779383" y="5624393"/>
            <a:ext cx="6446758" cy="22860"/>
          </a:xfrm>
          <a:prstGeom prst="rect">
            <a:avLst/>
          </a:prstGeom>
          <a:solidFill>
            <a:srgbClr val="4950BC"/>
          </a:solidFill>
          <a:ln/>
        </p:spPr>
      </p:sp>
      <p:sp>
        <p:nvSpPr>
          <p:cNvPr id="14" name="Text 11"/>
          <p:cNvSpPr/>
          <p:nvPr/>
        </p:nvSpPr>
        <p:spPr>
          <a:xfrm>
            <a:off x="779383" y="5759172"/>
            <a:ext cx="2226945" cy="278249"/>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Deduplication</a:t>
            </a:r>
            <a:endParaRPr lang="en-US" sz="1750" dirty="0"/>
          </a:p>
        </p:txBody>
      </p:sp>
      <p:sp>
        <p:nvSpPr>
          <p:cNvPr id="15" name="Text 12"/>
          <p:cNvSpPr/>
          <p:nvPr/>
        </p:nvSpPr>
        <p:spPr>
          <a:xfrm>
            <a:off x="779383" y="6144220"/>
            <a:ext cx="6446758" cy="56983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anose="020B0604020202020204" charset="0"/>
                <a:ea typeface="Inter" panose="020B0604020202020204" charset="0"/>
                <a:cs typeface="Inter" pitchFamily="34" charset="-120"/>
              </a:rPr>
              <a:t>Remove replay attacks and duplicate logs using window functions and unique transaction identifiers.</a:t>
            </a:r>
            <a:endParaRPr lang="en-US" sz="1400" dirty="0">
              <a:latin typeface="Inter" panose="020B0604020202020204" charset="0"/>
              <a:ea typeface="Inter" panose="020B0604020202020204" charset="0"/>
            </a:endParaRPr>
          </a:p>
        </p:txBody>
      </p:sp>
      <p:sp>
        <p:nvSpPr>
          <p:cNvPr id="16" name="Text 13"/>
          <p:cNvSpPr/>
          <p:nvPr/>
        </p:nvSpPr>
        <p:spPr>
          <a:xfrm>
            <a:off x="7404259" y="5344478"/>
            <a:ext cx="178118" cy="222647"/>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Light" pitchFamily="34" charset="0"/>
                <a:ea typeface="Inter Light" pitchFamily="34" charset="-122"/>
                <a:cs typeface="Inter Light" pitchFamily="34" charset="-120"/>
              </a:rPr>
              <a:t>04</a:t>
            </a:r>
            <a:endParaRPr lang="en-US" sz="1400" dirty="0"/>
          </a:p>
        </p:txBody>
      </p:sp>
      <p:sp>
        <p:nvSpPr>
          <p:cNvPr id="17" name="Shape 14"/>
          <p:cNvSpPr/>
          <p:nvPr/>
        </p:nvSpPr>
        <p:spPr>
          <a:xfrm>
            <a:off x="7404259" y="5624393"/>
            <a:ext cx="6446758" cy="22860"/>
          </a:xfrm>
          <a:prstGeom prst="rect">
            <a:avLst/>
          </a:prstGeom>
          <a:solidFill>
            <a:srgbClr val="4950BC"/>
          </a:solidFill>
          <a:ln/>
        </p:spPr>
      </p:sp>
      <p:sp>
        <p:nvSpPr>
          <p:cNvPr id="18" name="Text 15"/>
          <p:cNvSpPr/>
          <p:nvPr/>
        </p:nvSpPr>
        <p:spPr>
          <a:xfrm>
            <a:off x="7404259" y="5759172"/>
            <a:ext cx="2226945" cy="278249"/>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Arial" panose="020B0604020202020204" pitchFamily="34" charset="0"/>
                <a:ea typeface="Inter Bold" pitchFamily="34" charset="-122"/>
                <a:cs typeface="Arial" panose="020B0604020202020204" pitchFamily="34" charset="0"/>
              </a:rPr>
              <a:t>Enrichment</a:t>
            </a:r>
            <a:endParaRPr lang="en-US" sz="1750" dirty="0">
              <a:latin typeface="Arial" panose="020B0604020202020204" pitchFamily="34" charset="0"/>
              <a:cs typeface="Arial" panose="020B0604020202020204" pitchFamily="34" charset="0"/>
            </a:endParaRPr>
          </a:p>
        </p:txBody>
      </p:sp>
      <p:sp>
        <p:nvSpPr>
          <p:cNvPr id="19" name="Text 16"/>
          <p:cNvSpPr/>
          <p:nvPr/>
        </p:nvSpPr>
        <p:spPr>
          <a:xfrm>
            <a:off x="7404259" y="6144220"/>
            <a:ext cx="6446758" cy="56983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anose="020B0604020202020204" charset="0"/>
                <a:ea typeface="Inter" panose="020B0604020202020204" charset="0"/>
                <a:cs typeface="Inter" pitchFamily="34" charset="-120"/>
              </a:rPr>
              <a:t>Join with reference data including Branch IDs, Transaction Types, and merchant category codes.</a:t>
            </a:r>
            <a:endParaRPr lang="en-US" sz="1400" dirty="0">
              <a:latin typeface="Inter" panose="020B0604020202020204" charset="0"/>
              <a:ea typeface="Inter" panose="020B0604020202020204" charset="0"/>
            </a:endParaRPr>
          </a:p>
        </p:txBody>
      </p:sp>
      <p:sp>
        <p:nvSpPr>
          <p:cNvPr id="20" name="Text 17"/>
          <p:cNvSpPr/>
          <p:nvPr/>
        </p:nvSpPr>
        <p:spPr>
          <a:xfrm>
            <a:off x="779383" y="7048024"/>
            <a:ext cx="13071634" cy="569833"/>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anose="020B0604020202020204" charset="0"/>
                <a:ea typeface="Inter" panose="020B0604020202020204" charset="0"/>
                <a:cs typeface="Inter" pitchFamily="34" charset="-120"/>
              </a:rPr>
              <a:t>Apache Spark on Azure Databricks processes millions of records daily, ensuring raw data transforms into high-quality, usable information ready for analytics.</a:t>
            </a:r>
            <a:endParaRPr lang="en-US" sz="1400" dirty="0">
              <a:latin typeface="Inter" panose="020B0604020202020204" charset="0"/>
              <a:ea typeface="Inter"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1093648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Gold Layer: Star Schema Data Modeling</a:t>
            </a:r>
            <a:endParaRPr lang="en-US" sz="4450" dirty="0"/>
          </a:p>
        </p:txBody>
      </p:sp>
      <p:sp>
        <p:nvSpPr>
          <p:cNvPr id="3" name="Text 1"/>
          <p:cNvSpPr/>
          <p:nvPr/>
        </p:nvSpPr>
        <p:spPr>
          <a:xfrm>
            <a:off x="2197418" y="218955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272525"/>
                </a:solidFill>
                <a:latin typeface="Inter Bold" pitchFamily="34" charset="0"/>
                <a:ea typeface="Inter Bold" pitchFamily="34" charset="-122"/>
                <a:cs typeface="Inter Bold" pitchFamily="34" charset="-120"/>
              </a:rPr>
              <a:t>FactTransactions</a:t>
            </a:r>
            <a:endParaRPr lang="en-US" sz="2200" dirty="0"/>
          </a:p>
        </p:txBody>
      </p:sp>
      <p:sp>
        <p:nvSpPr>
          <p:cNvPr id="4" name="Text 2"/>
          <p:cNvSpPr/>
          <p:nvPr/>
        </p:nvSpPr>
        <p:spPr>
          <a:xfrm>
            <a:off x="793790" y="2679978"/>
            <a:ext cx="4238863" cy="1088708"/>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Bold"/>
                <a:ea typeface="Inter Bold"/>
                <a:cs typeface="Inter" pitchFamily="34" charset="-120"/>
              </a:rPr>
              <a:t>Central fact table containing metrics: Amount, Fee, Duration, and transaction counts.</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204585" y="3354943"/>
            <a:ext cx="318968" cy="318968"/>
          </a:xfrm>
          <a:prstGeom prst="rect">
            <a:avLst/>
          </a:prstGeom>
        </p:spPr>
      </p:pic>
      <p:sp>
        <p:nvSpPr>
          <p:cNvPr id="7" name="Text 3"/>
          <p:cNvSpPr/>
          <p:nvPr/>
        </p:nvSpPr>
        <p:spPr>
          <a:xfrm>
            <a:off x="9597628" y="19622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DimCustomer</a:t>
            </a:r>
            <a:endParaRPr lang="en-US" sz="2200" dirty="0"/>
          </a:p>
        </p:txBody>
      </p:sp>
      <p:sp>
        <p:nvSpPr>
          <p:cNvPr id="8" name="Text 4"/>
          <p:cNvSpPr/>
          <p:nvPr/>
        </p:nvSpPr>
        <p:spPr>
          <a:xfrm>
            <a:off x="9597628" y="2452688"/>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Customer demographics, risk scores, and relationship details.</a:t>
            </a:r>
            <a:endParaRPr lang="en-US" sz="1750" dirty="0"/>
          </a:p>
        </p:txBody>
      </p:sp>
      <p:pic>
        <p:nvPicPr>
          <p:cNvPr id="9" name="Image 2" descr="preencoded.png"/>
          <p:cNvPicPr>
            <a:picLocks noChangeAspect="1"/>
          </p:cNvPicPr>
          <p:nvPr/>
        </p:nvPicPr>
        <p:blipFill>
          <a:blip r:embed="rId6"/>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7518797" y="2927866"/>
            <a:ext cx="318968" cy="318968"/>
          </a:xfrm>
          <a:prstGeom prst="rect">
            <a:avLst/>
          </a:prstGeom>
        </p:spPr>
      </p:pic>
      <p:sp>
        <p:nvSpPr>
          <p:cNvPr id="11" name="Text 5"/>
          <p:cNvSpPr/>
          <p:nvPr/>
        </p:nvSpPr>
        <p:spPr>
          <a:xfrm>
            <a:off x="10051256" y="35972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DimAccount</a:t>
            </a:r>
            <a:endParaRPr lang="en-US" sz="2200" dirty="0"/>
          </a:p>
        </p:txBody>
      </p:sp>
      <p:sp>
        <p:nvSpPr>
          <p:cNvPr id="12" name="Text 6"/>
          <p:cNvSpPr/>
          <p:nvPr/>
        </p:nvSpPr>
        <p:spPr>
          <a:xfrm>
            <a:off x="10051256" y="4087654"/>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Account types, balances, opening dates, and product categories.</a:t>
            </a:r>
            <a:endParaRPr lang="en-US" sz="1750" dirty="0"/>
          </a:p>
        </p:txBody>
      </p:sp>
      <p:pic>
        <p:nvPicPr>
          <p:cNvPr id="13" name="Image 4" descr="preencoded.png"/>
          <p:cNvPicPr>
            <a:picLocks noChangeAspect="1"/>
          </p:cNvPicPr>
          <p:nvPr/>
        </p:nvPicPr>
        <p:blipFill>
          <a:blip r:embed="rId8"/>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4">
            <a:extLst>
              <a:ext uri="{96DAC541-7B7A-43D3-8B79-37D633B846F1}">
                <asvg:svgBlip xmlns="" xmlns:asvg="http://schemas.microsoft.com/office/drawing/2016/SVG/main" r:embed="rId9"/>
              </a:ext>
            </a:extLst>
          </a:blip>
          <a:stretch>
            <a:fillRect/>
          </a:stretch>
        </p:blipFill>
        <p:spPr>
          <a:xfrm>
            <a:off x="8331041" y="4045863"/>
            <a:ext cx="318968" cy="318968"/>
          </a:xfrm>
          <a:prstGeom prst="rect">
            <a:avLst/>
          </a:prstGeom>
        </p:spPr>
      </p:pic>
      <p:sp>
        <p:nvSpPr>
          <p:cNvPr id="15" name="Text 7"/>
          <p:cNvSpPr/>
          <p:nvPr/>
        </p:nvSpPr>
        <p:spPr>
          <a:xfrm>
            <a:off x="9597628" y="52323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DimDate</a:t>
            </a:r>
            <a:endParaRPr lang="en-US" sz="2200" dirty="0"/>
          </a:p>
        </p:txBody>
      </p:sp>
      <p:sp>
        <p:nvSpPr>
          <p:cNvPr id="16" name="Text 8"/>
          <p:cNvSpPr/>
          <p:nvPr/>
        </p:nvSpPr>
        <p:spPr>
          <a:xfrm>
            <a:off x="9597628" y="5722739"/>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Time intelligence with fiscal periods, holidays, and business days.</a:t>
            </a:r>
            <a:endParaRPr lang="en-US" sz="1750" dirty="0"/>
          </a:p>
        </p:txBody>
      </p:sp>
      <p:pic>
        <p:nvPicPr>
          <p:cNvPr id="17" name="Image 6" descr="preencoded.png"/>
          <p:cNvPicPr>
            <a:picLocks noChangeAspect="1"/>
          </p:cNvPicPr>
          <p:nvPr/>
        </p:nvPicPr>
        <p:blipFill>
          <a:blip r:embed="rId10"/>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4">
            <a:extLst>
              <a:ext uri="{96DAC541-7B7A-43D3-8B79-37D633B846F1}">
                <asvg:svgBlip xmlns="" xmlns:asvg="http://schemas.microsoft.com/office/drawing/2016/SVG/main" r:embed="rId12"/>
              </a:ext>
            </a:extLst>
          </a:blip>
          <a:stretch>
            <a:fillRect/>
          </a:stretch>
        </p:blipFill>
        <p:spPr>
          <a:xfrm>
            <a:off x="7518797" y="5163860"/>
            <a:ext cx="318968" cy="318968"/>
          </a:xfrm>
          <a:prstGeom prst="rect">
            <a:avLst/>
          </a:prstGeom>
        </p:spPr>
      </p:pic>
      <p:sp>
        <p:nvSpPr>
          <p:cNvPr id="19" name="Text 9"/>
          <p:cNvSpPr/>
          <p:nvPr/>
        </p:nvSpPr>
        <p:spPr>
          <a:xfrm>
            <a:off x="2197418" y="482357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272525"/>
                </a:solidFill>
                <a:latin typeface="Inter Bold" pitchFamily="34" charset="0"/>
                <a:ea typeface="Inter Bold" pitchFamily="34" charset="-122"/>
                <a:cs typeface="Inter Bold" pitchFamily="34" charset="-120"/>
              </a:rPr>
              <a:t>DimChannel</a:t>
            </a:r>
            <a:endParaRPr lang="en-US" sz="2200" dirty="0"/>
          </a:p>
        </p:txBody>
      </p:sp>
      <p:sp>
        <p:nvSpPr>
          <p:cNvPr id="20" name="Text 10"/>
          <p:cNvSpPr/>
          <p:nvPr/>
        </p:nvSpPr>
        <p:spPr>
          <a:xfrm>
            <a:off x="793790" y="5313998"/>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Bold"/>
                <a:ea typeface="Inter Bold"/>
                <a:cs typeface="Inter" pitchFamily="34" charset="-120"/>
              </a:rPr>
              <a:t>Transaction channels: ATM, Mobile, Web, Branch, and UPI.</a:t>
            </a:r>
            <a:endParaRPr lang="en-US" sz="1750" dirty="0"/>
          </a:p>
        </p:txBody>
      </p:sp>
      <p:pic>
        <p:nvPicPr>
          <p:cNvPr id="21" name="Image 8" descr="preencoded.png"/>
          <p:cNvPicPr>
            <a:picLocks noChangeAspect="1"/>
          </p:cNvPicPr>
          <p:nvPr/>
        </p:nvPicPr>
        <p:blipFill>
          <a:blip r:embed="rId13"/>
          <a:stretch>
            <a:fillRect/>
          </a:stretch>
        </p:blipFill>
        <p:spPr>
          <a:xfrm>
            <a:off x="5032653" y="1922978"/>
            <a:ext cx="4564975" cy="4564975"/>
          </a:xfrm>
          <a:prstGeom prst="rect">
            <a:avLst/>
          </a:prstGeom>
        </p:spPr>
      </p:pic>
      <p:pic>
        <p:nvPicPr>
          <p:cNvPr id="22" name="Image 9" descr="preencoded.png"/>
          <p:cNvPicPr>
            <a:picLocks noChangeAspect="1"/>
          </p:cNvPicPr>
          <p:nvPr/>
        </p:nvPicPr>
        <p:blipFill>
          <a:blip r:embed="rId4">
            <a:extLst>
              <a:ext uri="{96DAC541-7B7A-43D3-8B79-37D633B846F1}">
                <asvg:svgBlip xmlns="" xmlns:asvg="http://schemas.microsoft.com/office/drawing/2016/SVG/main" r:embed="rId15"/>
              </a:ext>
            </a:extLst>
          </a:blip>
          <a:stretch>
            <a:fillRect/>
          </a:stretch>
        </p:blipFill>
        <p:spPr>
          <a:xfrm>
            <a:off x="6204585" y="4736783"/>
            <a:ext cx="318968" cy="318968"/>
          </a:xfrm>
          <a:prstGeom prst="rect">
            <a:avLst/>
          </a:prstGeom>
        </p:spPr>
      </p:pic>
      <p:sp>
        <p:nvSpPr>
          <p:cNvPr id="23" name="Text 11"/>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Bold"/>
                <a:ea typeface="Inter Bold"/>
                <a:cs typeface="Inter" pitchFamily="34" charset="-120"/>
              </a:rPr>
              <a:t>This optimized star schema enables blazing-fast analytical queries, allowing business users to slice and dice revenue and usage by any dimension.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8044" y="754975"/>
            <a:ext cx="7600712" cy="1171099"/>
          </a:xfrm>
          <a:prstGeom prst="rect">
            <a:avLst/>
          </a:prstGeom>
          <a:noFill/>
          <a:ln/>
        </p:spPr>
        <p:txBody>
          <a:bodyPr wrap="square" lIns="0" tIns="0" rIns="0" bIns="0" rtlCol="0" anchor="t"/>
          <a:lstStyle/>
          <a:p>
            <a:pPr marL="0" indent="0" algn="l">
              <a:lnSpc>
                <a:spcPts val="4600"/>
              </a:lnSpc>
              <a:buNone/>
            </a:pPr>
            <a:r>
              <a:rPr lang="en-US" sz="3650" b="1" dirty="0">
                <a:solidFill>
                  <a:srgbClr val="000000"/>
                </a:solidFill>
                <a:latin typeface="Arial" panose="020B0604020202020204" pitchFamily="34" charset="0"/>
                <a:ea typeface="Inter Bold" pitchFamily="34" charset="-122"/>
                <a:cs typeface="Arial" panose="020B0604020202020204" pitchFamily="34" charset="0"/>
              </a:rPr>
              <a:t>Slowly Changing Dimensions: Preserving History</a:t>
            </a:r>
            <a:endParaRPr lang="en-US" sz="3650" dirty="0">
              <a:latin typeface="Arial" panose="020B0604020202020204" pitchFamily="34" charset="0"/>
              <a:cs typeface="Arial" panose="020B0604020202020204" pitchFamily="34" charset="0"/>
            </a:endParaRPr>
          </a:p>
        </p:txBody>
      </p:sp>
      <p:sp>
        <p:nvSpPr>
          <p:cNvPr id="4" name="Text 1"/>
          <p:cNvSpPr/>
          <p:nvPr/>
        </p:nvSpPr>
        <p:spPr>
          <a:xfrm>
            <a:off x="6258044" y="2394585"/>
            <a:ext cx="3170158" cy="292894"/>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Arial" panose="020B0604020202020204" pitchFamily="34" charset="0"/>
                <a:ea typeface="Inter Bold" pitchFamily="34" charset="-122"/>
                <a:cs typeface="Arial" panose="020B0604020202020204" pitchFamily="34" charset="0"/>
              </a:rPr>
              <a:t>SCD Type 2 Implementation</a:t>
            </a:r>
            <a:endParaRPr lang="en-US" sz="1800" dirty="0">
              <a:latin typeface="Arial" panose="020B0604020202020204" pitchFamily="34" charset="0"/>
              <a:cs typeface="Arial" panose="020B0604020202020204" pitchFamily="34" charset="0"/>
            </a:endParaRPr>
          </a:p>
        </p:txBody>
      </p:sp>
      <p:sp>
        <p:nvSpPr>
          <p:cNvPr id="5" name="Text 2"/>
          <p:cNvSpPr/>
          <p:nvPr/>
        </p:nvSpPr>
        <p:spPr>
          <a:xfrm>
            <a:off x="6258044" y="2874883"/>
            <a:ext cx="4377452" cy="1498997"/>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Bold"/>
                <a:ea typeface="Inter Bold"/>
                <a:cs typeface="Inter" pitchFamily="34" charset="-120"/>
              </a:rPr>
              <a:t>Banking data constantly evolves—customers relocate, risk scores update, and account statuses change. We implemented SCD Type 2 for critical dimensions to maintain complete historical accuracy.</a:t>
            </a:r>
            <a:endParaRPr lang="en-US" sz="1450" dirty="0"/>
          </a:p>
        </p:txBody>
      </p:sp>
      <p:sp>
        <p:nvSpPr>
          <p:cNvPr id="6" name="Text 3"/>
          <p:cNvSpPr/>
          <p:nvPr/>
        </p:nvSpPr>
        <p:spPr>
          <a:xfrm>
            <a:off x="6258044" y="4542473"/>
            <a:ext cx="4377452" cy="29979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Bold"/>
                <a:ea typeface="Inter Bold"/>
                <a:cs typeface="Inter" pitchFamily="34" charset="-120"/>
              </a:rPr>
              <a:t>RowKey: Unique identifier for each version</a:t>
            </a:r>
            <a:endParaRPr lang="en-US" sz="1450" dirty="0"/>
          </a:p>
        </p:txBody>
      </p:sp>
      <p:sp>
        <p:nvSpPr>
          <p:cNvPr id="7" name="Text 4"/>
          <p:cNvSpPr/>
          <p:nvPr/>
        </p:nvSpPr>
        <p:spPr>
          <a:xfrm>
            <a:off x="6258044" y="4907756"/>
            <a:ext cx="4377452" cy="59959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272525"/>
                </a:solidFill>
                <a:latin typeface="Inter Bold"/>
                <a:ea typeface="Inter Bold"/>
                <a:cs typeface="Inter" pitchFamily="34" charset="-120"/>
              </a:rPr>
              <a:t>EffectiveDate: When the record became active</a:t>
            </a:r>
            <a:endParaRPr lang="en-US" sz="1450" dirty="0"/>
          </a:p>
        </p:txBody>
      </p:sp>
      <p:sp>
        <p:nvSpPr>
          <p:cNvPr id="8" name="Text 5"/>
          <p:cNvSpPr/>
          <p:nvPr/>
        </p:nvSpPr>
        <p:spPr>
          <a:xfrm>
            <a:off x="6258044" y="5572839"/>
            <a:ext cx="4377452" cy="29979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Bold"/>
                <a:ea typeface="Inter Bold"/>
                <a:cs typeface="Inter" pitchFamily="34" charset="-120"/>
              </a:rPr>
              <a:t>EndDate: When the record was superseded</a:t>
            </a:r>
            <a:endParaRPr lang="en-US" sz="1450" dirty="0"/>
          </a:p>
        </p:txBody>
      </p:sp>
      <p:sp>
        <p:nvSpPr>
          <p:cNvPr id="9" name="Text 6"/>
          <p:cNvSpPr/>
          <p:nvPr/>
        </p:nvSpPr>
        <p:spPr>
          <a:xfrm>
            <a:off x="6258044" y="5938123"/>
            <a:ext cx="4377452" cy="29979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Bold"/>
                <a:ea typeface="Inter Bold"/>
                <a:cs typeface="Inter" pitchFamily="34" charset="-120"/>
              </a:rPr>
              <a:t>IsCurrent: Flag for the latest version</a:t>
            </a:r>
            <a:endParaRPr lang="en-US" sz="1450" dirty="0"/>
          </a:p>
        </p:txBody>
      </p:sp>
      <p:sp>
        <p:nvSpPr>
          <p:cNvPr id="10" name="Text 7"/>
          <p:cNvSpPr/>
          <p:nvPr/>
        </p:nvSpPr>
        <p:spPr>
          <a:xfrm>
            <a:off x="6258044" y="6406515"/>
            <a:ext cx="4377452"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Bold"/>
                <a:ea typeface="Inter Bold"/>
                <a:cs typeface="Inter" pitchFamily="34" charset="-120"/>
              </a:rPr>
              <a:t>This approach ensures we never lose customer history, enabling accurate point-in-time reporting and regulatory compliance for audit trails.</a:t>
            </a:r>
            <a:endParaRPr lang="en-US" sz="1450" dirty="0"/>
          </a:p>
        </p:txBody>
      </p:sp>
      <p:sp>
        <p:nvSpPr>
          <p:cNvPr id="11" name="Text 8"/>
          <p:cNvSpPr/>
          <p:nvPr/>
        </p:nvSpPr>
        <p:spPr>
          <a:xfrm>
            <a:off x="11100316" y="2394585"/>
            <a:ext cx="2342793" cy="292894"/>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Arial" panose="020B0604020202020204" pitchFamily="34" charset="0"/>
                <a:ea typeface="Inter Bold" pitchFamily="34" charset="-122"/>
                <a:cs typeface="Arial" panose="020B0604020202020204" pitchFamily="34" charset="0"/>
              </a:rPr>
              <a:t>Key Benefits</a:t>
            </a:r>
            <a:endParaRPr lang="en-US" sz="1800" dirty="0">
              <a:latin typeface="Arial" panose="020B0604020202020204" pitchFamily="34" charset="0"/>
              <a:cs typeface="Arial" panose="020B0604020202020204" pitchFamily="34" charset="0"/>
            </a:endParaRPr>
          </a:p>
        </p:txBody>
      </p:sp>
      <p:sp>
        <p:nvSpPr>
          <p:cNvPr id="12" name="Shape 9"/>
          <p:cNvSpPr/>
          <p:nvPr/>
        </p:nvSpPr>
        <p:spPr>
          <a:xfrm>
            <a:off x="11100316" y="3001268"/>
            <a:ext cx="93702" cy="93702"/>
          </a:xfrm>
          <a:prstGeom prst="roundRect">
            <a:avLst>
              <a:gd name="adj" fmla="val 487930"/>
            </a:avLst>
          </a:prstGeom>
          <a:solidFill>
            <a:srgbClr val="4950BC"/>
          </a:solidFill>
          <a:ln/>
        </p:spPr>
      </p:sp>
      <p:sp>
        <p:nvSpPr>
          <p:cNvPr id="13" name="Text 10"/>
          <p:cNvSpPr/>
          <p:nvPr/>
        </p:nvSpPr>
        <p:spPr>
          <a:xfrm>
            <a:off x="11381423" y="2898219"/>
            <a:ext cx="2484834"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Bold"/>
                <a:ea typeface="Inter Bold"/>
                <a:cs typeface="Inter" pitchFamily="34" charset="-120"/>
              </a:rPr>
              <a:t>Complete audit trail for compliance</a:t>
            </a:r>
            <a:endParaRPr lang="en-US" sz="1450" dirty="0"/>
          </a:p>
        </p:txBody>
      </p:sp>
      <p:sp>
        <p:nvSpPr>
          <p:cNvPr id="14" name="Shape 11"/>
          <p:cNvSpPr/>
          <p:nvPr/>
        </p:nvSpPr>
        <p:spPr>
          <a:xfrm>
            <a:off x="11100316" y="3975675"/>
            <a:ext cx="93702" cy="93702"/>
          </a:xfrm>
          <a:prstGeom prst="roundRect">
            <a:avLst>
              <a:gd name="adj" fmla="val 487930"/>
            </a:avLst>
          </a:prstGeom>
          <a:solidFill>
            <a:srgbClr val="4950BC"/>
          </a:solidFill>
          <a:ln/>
        </p:spPr>
      </p:sp>
      <p:sp>
        <p:nvSpPr>
          <p:cNvPr id="15" name="Text 12"/>
          <p:cNvSpPr/>
          <p:nvPr/>
        </p:nvSpPr>
        <p:spPr>
          <a:xfrm>
            <a:off x="11381423" y="3872627"/>
            <a:ext cx="2484834"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Bold"/>
                <a:ea typeface="Inter Bold"/>
                <a:cs typeface="Inter" pitchFamily="34" charset="-120"/>
              </a:rPr>
              <a:t>Historical trend analysis capability</a:t>
            </a:r>
            <a:endParaRPr lang="en-US" sz="1450" dirty="0"/>
          </a:p>
        </p:txBody>
      </p:sp>
      <p:sp>
        <p:nvSpPr>
          <p:cNvPr id="16" name="Shape 13"/>
          <p:cNvSpPr/>
          <p:nvPr/>
        </p:nvSpPr>
        <p:spPr>
          <a:xfrm>
            <a:off x="11100316" y="4950083"/>
            <a:ext cx="93702" cy="93702"/>
          </a:xfrm>
          <a:prstGeom prst="roundRect">
            <a:avLst>
              <a:gd name="adj" fmla="val 487930"/>
            </a:avLst>
          </a:prstGeom>
          <a:solidFill>
            <a:srgbClr val="4950BC"/>
          </a:solidFill>
          <a:ln/>
        </p:spPr>
      </p:sp>
      <p:sp>
        <p:nvSpPr>
          <p:cNvPr id="17" name="Text 14"/>
          <p:cNvSpPr/>
          <p:nvPr/>
        </p:nvSpPr>
        <p:spPr>
          <a:xfrm>
            <a:off x="11381423" y="4847034"/>
            <a:ext cx="2484834"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Bold"/>
                <a:ea typeface="Inter Bold"/>
                <a:cs typeface="Inter" pitchFamily="34" charset="-120"/>
              </a:rPr>
              <a:t>Accurate customer journey tracking</a:t>
            </a:r>
            <a:endParaRPr lang="en-US" sz="1450" dirty="0"/>
          </a:p>
        </p:txBody>
      </p:sp>
      <p:sp>
        <p:nvSpPr>
          <p:cNvPr id="18" name="Shape 15"/>
          <p:cNvSpPr/>
          <p:nvPr/>
        </p:nvSpPr>
        <p:spPr>
          <a:xfrm>
            <a:off x="11100316" y="5924490"/>
            <a:ext cx="93702" cy="93702"/>
          </a:xfrm>
          <a:prstGeom prst="roundRect">
            <a:avLst>
              <a:gd name="adj" fmla="val 487930"/>
            </a:avLst>
          </a:prstGeom>
          <a:solidFill>
            <a:srgbClr val="4950BC"/>
          </a:solidFill>
          <a:ln/>
        </p:spPr>
      </p:sp>
      <p:sp>
        <p:nvSpPr>
          <p:cNvPr id="19" name="Text 16"/>
          <p:cNvSpPr/>
          <p:nvPr/>
        </p:nvSpPr>
        <p:spPr>
          <a:xfrm>
            <a:off x="11381423" y="5821442"/>
            <a:ext cx="2484834"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Bold"/>
                <a:ea typeface="Inter Bold"/>
                <a:cs typeface="Inter" pitchFamily="34" charset="-120"/>
              </a:rPr>
              <a:t>Point-in-time reporting accuracy</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2466"/>
            <a:ext cx="7322225" cy="673418"/>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Inter Bold" pitchFamily="34" charset="0"/>
                <a:ea typeface="Inter Bold" pitchFamily="34" charset="-122"/>
                <a:cs typeface="Inter Bold" pitchFamily="34" charset="-120"/>
              </a:rPr>
              <a:t>Fact Table Loading Strategy</a:t>
            </a:r>
            <a:endParaRPr lang="en-US" sz="4200" dirty="0"/>
          </a:p>
        </p:txBody>
      </p:sp>
      <p:pic>
        <p:nvPicPr>
          <p:cNvPr id="3" name="Image 0" descr="preencoded.png"/>
          <p:cNvPicPr>
            <a:picLocks noChangeAspect="1"/>
          </p:cNvPicPr>
          <p:nvPr/>
        </p:nvPicPr>
        <p:blipFill>
          <a:blip r:embed="rId3"/>
          <a:stretch>
            <a:fillRect/>
          </a:stretch>
        </p:blipFill>
        <p:spPr>
          <a:xfrm>
            <a:off x="793790" y="1786771"/>
            <a:ext cx="4347567" cy="861893"/>
          </a:xfrm>
          <a:prstGeom prst="rect">
            <a:avLst/>
          </a:prstGeom>
        </p:spPr>
      </p:pic>
      <p:sp>
        <p:nvSpPr>
          <p:cNvPr id="4" name="Text 1"/>
          <p:cNvSpPr/>
          <p:nvPr/>
        </p:nvSpPr>
        <p:spPr>
          <a:xfrm>
            <a:off x="1009174" y="28640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Read Silver Data</a:t>
            </a:r>
            <a:endParaRPr lang="en-US" sz="2100" dirty="0"/>
          </a:p>
        </p:txBody>
      </p:sp>
      <p:sp>
        <p:nvSpPr>
          <p:cNvPr id="5" name="Text 2"/>
          <p:cNvSpPr/>
          <p:nvPr/>
        </p:nvSpPr>
        <p:spPr>
          <a:xfrm>
            <a:off x="1009174" y="3329821"/>
            <a:ext cx="3916799" cy="68961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Bold"/>
                <a:ea typeface="Inter Bold"/>
                <a:cs typeface="Inter" pitchFamily="34" charset="-120"/>
              </a:rPr>
              <a:t>Extract cleaned transactions from Silver layer with validated schemas.</a:t>
            </a:r>
            <a:endParaRPr lang="en-US" sz="1650" dirty="0"/>
          </a:p>
        </p:txBody>
      </p:sp>
      <p:pic>
        <p:nvPicPr>
          <p:cNvPr id="6" name="Image 1" descr="preencoded.png"/>
          <p:cNvPicPr>
            <a:picLocks noChangeAspect="1"/>
          </p:cNvPicPr>
          <p:nvPr/>
        </p:nvPicPr>
        <p:blipFill>
          <a:blip r:embed="rId4"/>
          <a:stretch>
            <a:fillRect/>
          </a:stretch>
        </p:blipFill>
        <p:spPr>
          <a:xfrm>
            <a:off x="5141357" y="1786771"/>
            <a:ext cx="4347567" cy="861893"/>
          </a:xfrm>
          <a:prstGeom prst="rect">
            <a:avLst/>
          </a:prstGeom>
        </p:spPr>
      </p:pic>
      <p:sp>
        <p:nvSpPr>
          <p:cNvPr id="7" name="Text 3"/>
          <p:cNvSpPr/>
          <p:nvPr/>
        </p:nvSpPr>
        <p:spPr>
          <a:xfrm>
            <a:off x="5356741" y="2864048"/>
            <a:ext cx="3060978"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Lookup Surrogate Keys</a:t>
            </a:r>
            <a:endParaRPr lang="en-US" sz="2100" dirty="0"/>
          </a:p>
        </p:txBody>
      </p:sp>
      <p:sp>
        <p:nvSpPr>
          <p:cNvPr id="8" name="Text 4"/>
          <p:cNvSpPr/>
          <p:nvPr/>
        </p:nvSpPr>
        <p:spPr>
          <a:xfrm>
            <a:off x="5356741" y="3329821"/>
            <a:ext cx="3916799" cy="68961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Bold"/>
                <a:ea typeface="Inter Bold"/>
                <a:cs typeface="Inter" pitchFamily="34" charset="-120"/>
              </a:rPr>
              <a:t>Join with dimension tables to retrieve CustomerSK and AccountSK.</a:t>
            </a:r>
            <a:endParaRPr lang="en-US" sz="1650" dirty="0"/>
          </a:p>
        </p:txBody>
      </p:sp>
      <p:pic>
        <p:nvPicPr>
          <p:cNvPr id="9" name="Image 2" descr="preencoded.png"/>
          <p:cNvPicPr>
            <a:picLocks noChangeAspect="1"/>
          </p:cNvPicPr>
          <p:nvPr/>
        </p:nvPicPr>
        <p:blipFill>
          <a:blip r:embed="rId5"/>
          <a:stretch>
            <a:fillRect/>
          </a:stretch>
        </p:blipFill>
        <p:spPr>
          <a:xfrm>
            <a:off x="9488924" y="1786771"/>
            <a:ext cx="4347567" cy="861893"/>
          </a:xfrm>
          <a:prstGeom prst="rect">
            <a:avLst/>
          </a:prstGeom>
        </p:spPr>
      </p:pic>
      <p:sp>
        <p:nvSpPr>
          <p:cNvPr id="10" name="Text 5"/>
          <p:cNvSpPr/>
          <p:nvPr/>
        </p:nvSpPr>
        <p:spPr>
          <a:xfrm>
            <a:off x="9704308" y="28640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Upsert to Fact</a:t>
            </a:r>
            <a:endParaRPr lang="en-US" sz="2100" dirty="0"/>
          </a:p>
        </p:txBody>
      </p:sp>
      <p:sp>
        <p:nvSpPr>
          <p:cNvPr id="11" name="Text 6"/>
          <p:cNvSpPr/>
          <p:nvPr/>
        </p:nvSpPr>
        <p:spPr>
          <a:xfrm>
            <a:off x="9704308" y="3329821"/>
            <a:ext cx="3916799" cy="68961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Bold"/>
                <a:ea typeface="Inter Bold"/>
                <a:cs typeface="Inter" pitchFamily="34" charset="-120"/>
              </a:rPr>
              <a:t>Merge into FactTransactions maintaining referential integrity.</a:t>
            </a:r>
            <a:endParaRPr lang="en-US" sz="1650" dirty="0"/>
          </a:p>
        </p:txBody>
      </p:sp>
      <p:sp>
        <p:nvSpPr>
          <p:cNvPr id="12" name="Shape 7"/>
          <p:cNvSpPr/>
          <p:nvPr/>
        </p:nvSpPr>
        <p:spPr>
          <a:xfrm>
            <a:off x="793790" y="4584914"/>
            <a:ext cx="13042821" cy="34528"/>
          </a:xfrm>
          <a:prstGeom prst="rect">
            <a:avLst/>
          </a:prstGeom>
          <a:solidFill>
            <a:srgbClr val="272525">
              <a:alpha val="50000"/>
            </a:srgbClr>
          </a:solidFill>
          <a:ln/>
        </p:spPr>
      </p:sp>
      <p:sp>
        <p:nvSpPr>
          <p:cNvPr id="13" name="Text 8"/>
          <p:cNvSpPr/>
          <p:nvPr/>
        </p:nvSpPr>
        <p:spPr>
          <a:xfrm>
            <a:off x="793790" y="5077182"/>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Technical Precision</a:t>
            </a:r>
            <a:endParaRPr lang="en-US" sz="2100" dirty="0"/>
          </a:p>
        </p:txBody>
      </p:sp>
      <p:sp>
        <p:nvSpPr>
          <p:cNvPr id="14" name="Text 9"/>
          <p:cNvSpPr/>
          <p:nvPr/>
        </p:nvSpPr>
        <p:spPr>
          <a:xfrm>
            <a:off x="793790" y="5629156"/>
            <a:ext cx="6258520" cy="172402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Bold"/>
                <a:ea typeface="Inter Bold"/>
                <a:cs typeface="Inter" pitchFamily="34" charset="-120"/>
              </a:rPr>
              <a:t>We don't just dump data into our fact tables. Each transaction undergoes careful surrogate key lookups to ensure it's correctly linked to the specific state of the customer and account at the exact moment the transaction occurred.</a:t>
            </a:r>
            <a:endParaRPr lang="en-US" sz="1650" dirty="0"/>
          </a:p>
        </p:txBody>
      </p:sp>
      <p:sp>
        <p:nvSpPr>
          <p:cNvPr id="15" name="Text 10"/>
          <p:cNvSpPr/>
          <p:nvPr/>
        </p:nvSpPr>
        <p:spPr>
          <a:xfrm>
            <a:off x="7585710" y="5077182"/>
            <a:ext cx="3459599" cy="336590"/>
          </a:xfrm>
          <a:prstGeom prst="rect">
            <a:avLst/>
          </a:prstGeom>
          <a:noFill/>
          <a:ln/>
        </p:spPr>
        <p:txBody>
          <a:bodyPr wrap="none" lIns="0" tIns="0" rIns="0" bIns="0" rtlCol="0" anchor="t"/>
          <a:lstStyle/>
          <a:p>
            <a:pPr marL="0" indent="0" algn="l">
              <a:lnSpc>
                <a:spcPts val="2650"/>
              </a:lnSpc>
              <a:buNone/>
            </a:pPr>
            <a:r>
              <a:rPr lang="en-US" sz="2100" b="1" dirty="0">
                <a:solidFill>
                  <a:srgbClr val="000000"/>
                </a:solidFill>
                <a:latin typeface="Inter Bold" pitchFamily="34" charset="0"/>
                <a:ea typeface="Inter Bold" pitchFamily="34" charset="-122"/>
                <a:cs typeface="Inter Bold" pitchFamily="34" charset="-120"/>
              </a:rPr>
              <a:t>Performance Optimization</a:t>
            </a:r>
            <a:endParaRPr lang="en-US" sz="2100" dirty="0"/>
          </a:p>
        </p:txBody>
      </p:sp>
      <p:sp>
        <p:nvSpPr>
          <p:cNvPr id="16" name="Text 11"/>
          <p:cNvSpPr/>
          <p:nvPr/>
        </p:nvSpPr>
        <p:spPr>
          <a:xfrm>
            <a:off x="7585710" y="5629156"/>
            <a:ext cx="6258520" cy="137922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Bold"/>
                <a:ea typeface="Inter Bold"/>
                <a:cs typeface="Inter" pitchFamily="34" charset="-120"/>
              </a:rPr>
              <a:t>Using integer surrogate keys instead of business keys dramatically improves query performance. Analytics are optimized on indexed integers, reducing join times by up to 70%.</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0093"/>
            <a:ext cx="7556421" cy="1063228"/>
          </a:xfrm>
          <a:prstGeom prst="rect">
            <a:avLst/>
          </a:prstGeom>
          <a:noFill/>
          <a:ln/>
        </p:spPr>
        <p:txBody>
          <a:bodyPr wrap="squar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Real-Time Fraud Detection &amp; Security Architecture</a:t>
            </a:r>
            <a:endParaRPr lang="en-US" sz="3300" dirty="0"/>
          </a:p>
        </p:txBody>
      </p:sp>
      <p:sp>
        <p:nvSpPr>
          <p:cNvPr id="4" name="Text 1"/>
          <p:cNvSpPr/>
          <p:nvPr/>
        </p:nvSpPr>
        <p:spPr>
          <a:xfrm>
            <a:off x="793790" y="2228493"/>
            <a:ext cx="2412325" cy="265747"/>
          </a:xfrm>
          <a:prstGeom prst="rect">
            <a:avLst/>
          </a:prstGeom>
          <a:noFill/>
          <a:ln/>
        </p:spPr>
        <p:txBody>
          <a:bodyPr wrap="none" lIns="0" tIns="0" rIns="0" bIns="0" rtlCol="0" anchor="t"/>
          <a:lstStyle/>
          <a:p>
            <a:pPr marL="0" indent="0" algn="l">
              <a:lnSpc>
                <a:spcPts val="2050"/>
              </a:lnSpc>
              <a:buNone/>
            </a:pPr>
            <a:r>
              <a:rPr lang="en-US" sz="1650" b="1" dirty="0">
                <a:solidFill>
                  <a:srgbClr val="000000"/>
                </a:solidFill>
                <a:latin typeface="Inter Bold" pitchFamily="34" charset="0"/>
                <a:ea typeface="Inter Bold" pitchFamily="34" charset="-122"/>
                <a:cs typeface="Inter Bold" pitchFamily="34" charset="-120"/>
              </a:rPr>
              <a:t>Fraud Detection Engine</a:t>
            </a:r>
            <a:endParaRPr lang="en-US" sz="1650" dirty="0">
              <a:latin typeface="Inter Bold"/>
            </a:endParaRPr>
          </a:p>
        </p:txBody>
      </p:sp>
      <p:sp>
        <p:nvSpPr>
          <p:cNvPr id="5" name="Text 2"/>
          <p:cNvSpPr/>
          <p:nvPr/>
        </p:nvSpPr>
        <p:spPr>
          <a:xfrm>
            <a:off x="793790" y="2685574"/>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Light" pitchFamily="34" charset="0"/>
                <a:ea typeface="Inter Light" pitchFamily="34" charset="-122"/>
                <a:cs typeface="Inter Light" pitchFamily="34" charset="-120"/>
              </a:rPr>
              <a:t>01</a:t>
            </a:r>
            <a:endParaRPr lang="en-US" sz="1300" dirty="0">
              <a:latin typeface="Inter Bold"/>
            </a:endParaRPr>
          </a:p>
        </p:txBody>
      </p:sp>
      <p:sp>
        <p:nvSpPr>
          <p:cNvPr id="6" name="Shape 3"/>
          <p:cNvSpPr/>
          <p:nvPr/>
        </p:nvSpPr>
        <p:spPr>
          <a:xfrm>
            <a:off x="793790" y="2951798"/>
            <a:ext cx="3570684" cy="22860"/>
          </a:xfrm>
          <a:prstGeom prst="rect">
            <a:avLst/>
          </a:prstGeom>
          <a:solidFill>
            <a:srgbClr val="4950BC"/>
          </a:solidFill>
          <a:ln/>
        </p:spPr>
      </p:sp>
      <p:sp>
        <p:nvSpPr>
          <p:cNvPr id="7" name="Text 4"/>
          <p:cNvSpPr/>
          <p:nvPr/>
        </p:nvSpPr>
        <p:spPr>
          <a:xfrm>
            <a:off x="793790" y="3082528"/>
            <a:ext cx="3570684"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Event Grid captures transaction in real-time</a:t>
            </a:r>
            <a:endParaRPr lang="en-US" sz="1300" dirty="0">
              <a:latin typeface="Inter Bold"/>
            </a:endParaRPr>
          </a:p>
        </p:txBody>
      </p:sp>
      <p:sp>
        <p:nvSpPr>
          <p:cNvPr id="8" name="Text 5"/>
          <p:cNvSpPr/>
          <p:nvPr/>
        </p:nvSpPr>
        <p:spPr>
          <a:xfrm>
            <a:off x="793790" y="3652242"/>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Light" pitchFamily="34" charset="0"/>
                <a:ea typeface="Inter Light" pitchFamily="34" charset="-122"/>
                <a:cs typeface="Inter Light" pitchFamily="34" charset="-120"/>
              </a:rPr>
              <a:t>02</a:t>
            </a:r>
            <a:endParaRPr lang="en-US" sz="1300" dirty="0">
              <a:latin typeface="Inter Bold"/>
            </a:endParaRPr>
          </a:p>
        </p:txBody>
      </p:sp>
      <p:sp>
        <p:nvSpPr>
          <p:cNvPr id="9" name="Shape 6"/>
          <p:cNvSpPr/>
          <p:nvPr/>
        </p:nvSpPr>
        <p:spPr>
          <a:xfrm>
            <a:off x="793790" y="3918466"/>
            <a:ext cx="3570684" cy="22860"/>
          </a:xfrm>
          <a:prstGeom prst="rect">
            <a:avLst/>
          </a:prstGeom>
          <a:solidFill>
            <a:srgbClr val="4950BC"/>
          </a:solidFill>
          <a:ln/>
        </p:spPr>
      </p:sp>
      <p:sp>
        <p:nvSpPr>
          <p:cNvPr id="10" name="Text 7"/>
          <p:cNvSpPr/>
          <p:nvPr/>
        </p:nvSpPr>
        <p:spPr>
          <a:xfrm>
            <a:off x="793790" y="4049197"/>
            <a:ext cx="3570684"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Azure Function analyzes geo-velocity patterns</a:t>
            </a:r>
            <a:endParaRPr lang="en-US" sz="1300" dirty="0">
              <a:latin typeface="Inter Bold"/>
            </a:endParaRPr>
          </a:p>
        </p:txBody>
      </p:sp>
      <p:sp>
        <p:nvSpPr>
          <p:cNvPr id="11" name="Text 8"/>
          <p:cNvSpPr/>
          <p:nvPr/>
        </p:nvSpPr>
        <p:spPr>
          <a:xfrm>
            <a:off x="793790" y="4891088"/>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Light" pitchFamily="34" charset="0"/>
                <a:ea typeface="Inter Light" pitchFamily="34" charset="-122"/>
                <a:cs typeface="Inter Light" pitchFamily="34" charset="-120"/>
              </a:rPr>
              <a:t>03</a:t>
            </a:r>
            <a:endParaRPr lang="en-US" sz="1300" dirty="0">
              <a:latin typeface="Inter Bold"/>
            </a:endParaRPr>
          </a:p>
        </p:txBody>
      </p:sp>
      <p:sp>
        <p:nvSpPr>
          <p:cNvPr id="12" name="Shape 9"/>
          <p:cNvSpPr/>
          <p:nvPr/>
        </p:nvSpPr>
        <p:spPr>
          <a:xfrm>
            <a:off x="793790" y="5157311"/>
            <a:ext cx="3570684" cy="22860"/>
          </a:xfrm>
          <a:prstGeom prst="rect">
            <a:avLst/>
          </a:prstGeom>
          <a:solidFill>
            <a:srgbClr val="4950BC"/>
          </a:solidFill>
          <a:ln/>
        </p:spPr>
      </p:sp>
      <p:sp>
        <p:nvSpPr>
          <p:cNvPr id="13" name="Text 10"/>
          <p:cNvSpPr/>
          <p:nvPr/>
        </p:nvSpPr>
        <p:spPr>
          <a:xfrm>
            <a:off x="793790" y="5288042"/>
            <a:ext cx="3570684"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Detects impossible travel and high-value anomalies</a:t>
            </a:r>
            <a:endParaRPr lang="en-US" sz="1300" dirty="0">
              <a:latin typeface="Inter Bold"/>
            </a:endParaRPr>
          </a:p>
        </p:txBody>
      </p:sp>
      <p:sp>
        <p:nvSpPr>
          <p:cNvPr id="14" name="Text 11"/>
          <p:cNvSpPr/>
          <p:nvPr/>
        </p:nvSpPr>
        <p:spPr>
          <a:xfrm>
            <a:off x="793790" y="6129933"/>
            <a:ext cx="170021" cy="212646"/>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Light" pitchFamily="34" charset="0"/>
                <a:ea typeface="Inter Light" pitchFamily="34" charset="-122"/>
                <a:cs typeface="Inter Light" pitchFamily="34" charset="-120"/>
              </a:rPr>
              <a:t>04</a:t>
            </a:r>
            <a:endParaRPr lang="en-US" sz="1300" dirty="0">
              <a:latin typeface="Inter Bold"/>
            </a:endParaRPr>
          </a:p>
        </p:txBody>
      </p:sp>
      <p:sp>
        <p:nvSpPr>
          <p:cNvPr id="15" name="Shape 12"/>
          <p:cNvSpPr/>
          <p:nvPr/>
        </p:nvSpPr>
        <p:spPr>
          <a:xfrm>
            <a:off x="793790" y="6396157"/>
            <a:ext cx="3570684" cy="22860"/>
          </a:xfrm>
          <a:prstGeom prst="rect">
            <a:avLst/>
          </a:prstGeom>
          <a:solidFill>
            <a:srgbClr val="4950BC"/>
          </a:solidFill>
          <a:ln/>
        </p:spPr>
      </p:sp>
      <p:sp>
        <p:nvSpPr>
          <p:cNvPr id="16" name="Text 13"/>
          <p:cNvSpPr/>
          <p:nvPr/>
        </p:nvSpPr>
        <p:spPr>
          <a:xfrm>
            <a:off x="793790" y="6526887"/>
            <a:ext cx="3570684"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Pushes alert to Service Bus for SMS notification</a:t>
            </a:r>
            <a:endParaRPr lang="en-US" sz="1300" dirty="0">
              <a:latin typeface="Inter Bold"/>
            </a:endParaRPr>
          </a:p>
        </p:txBody>
      </p:sp>
      <p:sp>
        <p:nvSpPr>
          <p:cNvPr id="17" name="Text 14"/>
          <p:cNvSpPr/>
          <p:nvPr/>
        </p:nvSpPr>
        <p:spPr>
          <a:xfrm>
            <a:off x="4787146" y="2228493"/>
            <a:ext cx="2946559" cy="265747"/>
          </a:xfrm>
          <a:prstGeom prst="rect">
            <a:avLst/>
          </a:prstGeom>
          <a:noFill/>
          <a:ln/>
        </p:spPr>
        <p:txBody>
          <a:bodyPr wrap="none" lIns="0" tIns="0" rIns="0" bIns="0" rtlCol="0" anchor="t"/>
          <a:lstStyle/>
          <a:p>
            <a:pPr marL="0" indent="0" algn="l">
              <a:lnSpc>
                <a:spcPts val="2050"/>
              </a:lnSpc>
              <a:buNone/>
            </a:pPr>
            <a:r>
              <a:rPr lang="en-US" sz="1650" b="1" dirty="0">
                <a:solidFill>
                  <a:srgbClr val="000000"/>
                </a:solidFill>
                <a:latin typeface="Inter Bold" pitchFamily="34" charset="0"/>
                <a:ea typeface="Inter Bold" pitchFamily="34" charset="-122"/>
                <a:cs typeface="Inter Bold" pitchFamily="34" charset="-120"/>
              </a:rPr>
              <a:t>Zero Trust Network Security</a:t>
            </a:r>
            <a:endParaRPr lang="en-US" sz="1650" dirty="0"/>
          </a:p>
        </p:txBody>
      </p:sp>
      <p:sp>
        <p:nvSpPr>
          <p:cNvPr id="18" name="Shape 15"/>
          <p:cNvSpPr/>
          <p:nvPr/>
        </p:nvSpPr>
        <p:spPr>
          <a:xfrm>
            <a:off x="4787146" y="2685574"/>
            <a:ext cx="382667" cy="382667"/>
          </a:xfrm>
          <a:prstGeom prst="roundRect">
            <a:avLst>
              <a:gd name="adj" fmla="val 18672"/>
            </a:avLst>
          </a:prstGeom>
          <a:solidFill>
            <a:srgbClr val="DADBF1"/>
          </a:solidFill>
          <a:ln w="7620">
            <a:solidFill>
              <a:srgbClr val="C0C1D7"/>
            </a:solidFill>
            <a:prstDash val="solid"/>
          </a:ln>
        </p:spPr>
      </p:sp>
      <p:sp>
        <p:nvSpPr>
          <p:cNvPr id="19" name="Text 16"/>
          <p:cNvSpPr/>
          <p:nvPr/>
        </p:nvSpPr>
        <p:spPr>
          <a:xfrm>
            <a:off x="5339834" y="2744033"/>
            <a:ext cx="2602349"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Arial" panose="020B0604020202020204" pitchFamily="34" charset="0"/>
                <a:ea typeface="Inter Bold" pitchFamily="34" charset="-122"/>
                <a:cs typeface="Arial" panose="020B0604020202020204" pitchFamily="34" charset="0"/>
              </a:rPr>
              <a:t>Azure Firewall Protection</a:t>
            </a:r>
            <a:endParaRPr lang="en-US" sz="1650" dirty="0">
              <a:latin typeface="Arial" panose="020B0604020202020204" pitchFamily="34" charset="0"/>
              <a:cs typeface="Arial" panose="020B0604020202020204" pitchFamily="34" charset="0"/>
            </a:endParaRPr>
          </a:p>
        </p:txBody>
      </p:sp>
      <p:sp>
        <p:nvSpPr>
          <p:cNvPr id="20" name="Text 17"/>
          <p:cNvSpPr/>
          <p:nvPr/>
        </p:nvSpPr>
        <p:spPr>
          <a:xfrm>
            <a:off x="5339834" y="3179802"/>
            <a:ext cx="3017996"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All resources behind enterprise-grade firewall with Juniper vSRX integration.</a:t>
            </a:r>
            <a:endParaRPr lang="en-US" sz="1300" dirty="0">
              <a:latin typeface="Inter Bold"/>
            </a:endParaRPr>
          </a:p>
        </p:txBody>
      </p:sp>
      <p:sp>
        <p:nvSpPr>
          <p:cNvPr id="21" name="Shape 18"/>
          <p:cNvSpPr/>
          <p:nvPr/>
        </p:nvSpPr>
        <p:spPr>
          <a:xfrm>
            <a:off x="4787146" y="4336494"/>
            <a:ext cx="382667" cy="382667"/>
          </a:xfrm>
          <a:prstGeom prst="roundRect">
            <a:avLst>
              <a:gd name="adj" fmla="val 18672"/>
            </a:avLst>
          </a:prstGeom>
          <a:solidFill>
            <a:srgbClr val="DADBF1"/>
          </a:solidFill>
          <a:ln w="7620">
            <a:solidFill>
              <a:srgbClr val="C0C1D7"/>
            </a:solidFill>
            <a:prstDash val="solid"/>
          </a:ln>
        </p:spPr>
      </p:sp>
      <p:sp>
        <p:nvSpPr>
          <p:cNvPr id="22" name="Text 19"/>
          <p:cNvSpPr/>
          <p:nvPr/>
        </p:nvSpPr>
        <p:spPr>
          <a:xfrm>
            <a:off x="5339834" y="4394954"/>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Arial" panose="020B0604020202020204" pitchFamily="34" charset="0"/>
                <a:ea typeface="Inter Bold" pitchFamily="34" charset="-122"/>
                <a:cs typeface="Arial" panose="020B0604020202020204" pitchFamily="34" charset="0"/>
              </a:rPr>
              <a:t>Private Endpoints</a:t>
            </a:r>
            <a:endParaRPr lang="en-US" sz="1650" dirty="0">
              <a:latin typeface="Arial" panose="020B0604020202020204" pitchFamily="34" charset="0"/>
              <a:cs typeface="Arial" panose="020B0604020202020204" pitchFamily="34" charset="0"/>
            </a:endParaRPr>
          </a:p>
        </p:txBody>
      </p:sp>
      <p:sp>
        <p:nvSpPr>
          <p:cNvPr id="23" name="Text 20"/>
          <p:cNvSpPr/>
          <p:nvPr/>
        </p:nvSpPr>
        <p:spPr>
          <a:xfrm>
            <a:off x="5339834" y="4830723"/>
            <a:ext cx="3017996"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Traffic between Databricks, SQL, and Storage never leaves Azure backbone.</a:t>
            </a:r>
            <a:endParaRPr lang="en-US" sz="1300" dirty="0"/>
          </a:p>
        </p:txBody>
      </p:sp>
      <p:sp>
        <p:nvSpPr>
          <p:cNvPr id="24" name="Shape 21"/>
          <p:cNvSpPr/>
          <p:nvPr/>
        </p:nvSpPr>
        <p:spPr>
          <a:xfrm>
            <a:off x="4787146" y="5987415"/>
            <a:ext cx="382667" cy="382667"/>
          </a:xfrm>
          <a:prstGeom prst="roundRect">
            <a:avLst>
              <a:gd name="adj" fmla="val 18672"/>
            </a:avLst>
          </a:prstGeom>
          <a:solidFill>
            <a:srgbClr val="DADBF1"/>
          </a:solidFill>
          <a:ln w="7620">
            <a:solidFill>
              <a:srgbClr val="C0C1D7"/>
            </a:solidFill>
            <a:prstDash val="solid"/>
          </a:ln>
        </p:spPr>
      </p:sp>
      <p:sp>
        <p:nvSpPr>
          <p:cNvPr id="25" name="Text 22"/>
          <p:cNvSpPr/>
          <p:nvPr/>
        </p:nvSpPr>
        <p:spPr>
          <a:xfrm>
            <a:off x="5339834" y="6045875"/>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Network Isolation</a:t>
            </a:r>
            <a:endParaRPr lang="en-US" sz="1650" dirty="0">
              <a:latin typeface="Inter Bold"/>
            </a:endParaRPr>
          </a:p>
        </p:txBody>
      </p:sp>
      <p:sp>
        <p:nvSpPr>
          <p:cNvPr id="26" name="Text 23"/>
          <p:cNvSpPr/>
          <p:nvPr/>
        </p:nvSpPr>
        <p:spPr>
          <a:xfrm>
            <a:off x="5339834" y="6481643"/>
            <a:ext cx="3017996"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Bold"/>
                <a:ea typeface="Inter Bold"/>
                <a:cs typeface="Inter" pitchFamily="34" charset="-120"/>
              </a:rPr>
              <a:t>VNET segmentation ensures complete data protection and compliance.</a:t>
            </a:r>
            <a:endParaRPr lang="en-US" sz="1300" dirty="0">
              <a:latin typeface="Inte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881</Words>
  <Application>Microsoft Office PowerPoint</Application>
  <PresentationFormat>Custom</PresentationFormat>
  <Paragraphs>123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Inter Bold</vt:lpstr>
      <vt:lpstr>Inter</vt:lpstr>
      <vt:lpstr>Inter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Acer</cp:lastModifiedBy>
  <cp:revision>5</cp:revision>
  <dcterms:created xsi:type="dcterms:W3CDTF">2025-12-10T03:51:33Z</dcterms:created>
  <dcterms:modified xsi:type="dcterms:W3CDTF">2025-12-10T04:20:01Z</dcterms:modified>
</cp:coreProperties>
</file>